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4332" r:id="rId1"/>
  </p:sldMasterIdLst>
  <p:notesMasterIdLst>
    <p:notesMasterId r:id="rId9"/>
  </p:notesMasterIdLst>
  <p:sldIdLst>
    <p:sldId id="256" r:id="rId2"/>
    <p:sldId id="257" r:id="rId3"/>
    <p:sldId id="258" r:id="rId4"/>
    <p:sldId id="262" r:id="rId5"/>
    <p:sldId id="263" r:id="rId6"/>
    <p:sldId id="259" r:id="rId7"/>
    <p:sldId id="260" r:id="rId8"/>
  </p:sldIdLst>
  <p:sldSz cx="14630400" cy="8229600"/>
  <p:notesSz cx="8229600" cy="14630400"/>
  <p:embeddedFontLst>
    <p:embeddedFont>
      <p:font typeface="Funnel Display" panose="020B0604020202020204" charset="0"/>
      <p:regular r:id="rId10"/>
    </p:embeddedFont>
    <p:embeddedFont>
      <p:font typeface="Funnel Sans" panose="020B0604020202020204" charset="0"/>
      <p:regular r:id="rId11"/>
    </p:embeddedFont>
    <p:embeddedFont>
      <p:font typeface="Tw Cen MT" panose="020B0602020104020603" pitchFamily="34" charset="0"/>
      <p:regular r:id="rId12"/>
      <p:bold r:id="rId13"/>
      <p:italic r:id="rId14"/>
      <p:boldItalic r:id="rId1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BAEF37-53DA-49EF-9E41-F74B04D40D9A}" v="9" dt="2025-07-15T10:00:56.1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5033" autoAdjust="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0741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5398280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435265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6222160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ctrTitle"/>
          </p:nvPr>
        </p:nvSpPr>
        <p:spPr>
          <a:xfrm>
            <a:off x="2101215" y="1560942"/>
            <a:ext cx="10427971" cy="3011056"/>
          </a:xfrm>
        </p:spPr>
        <p:txBody>
          <a:bodyPr anchor="b">
            <a:normAutofit/>
          </a:bodyPr>
          <a:lstStyle>
            <a:lvl1pPr algn="ctr">
              <a:defRPr sz="5760"/>
            </a:lvl1pPr>
          </a:lstStyle>
          <a:p>
            <a:r>
              <a:rPr lang="en-US"/>
              <a:t>Click to edit Master title style</a:t>
            </a:r>
            <a:endParaRPr lang="en-US" dirty="0"/>
          </a:p>
        </p:txBody>
      </p:sp>
      <p:sp>
        <p:nvSpPr>
          <p:cNvPr id="3" name="Subtitle 2"/>
          <p:cNvSpPr>
            <a:spLocks noGrp="1"/>
          </p:cNvSpPr>
          <p:nvPr>
            <p:ph type="subTitle" idx="1"/>
          </p:nvPr>
        </p:nvSpPr>
        <p:spPr>
          <a:xfrm>
            <a:off x="2101215" y="4663441"/>
            <a:ext cx="10427971" cy="1645919"/>
          </a:xfrm>
        </p:spPr>
        <p:txBody>
          <a:bodyPr>
            <a:normAutofit/>
          </a:bodyPr>
          <a:lstStyle>
            <a:lvl1pPr marL="0" indent="0" algn="ctr">
              <a:buNone/>
              <a:defRPr sz="2640">
                <a:solidFill>
                  <a:schemeClr val="bg1">
                    <a:lumMod val="50000"/>
                  </a:schemeClr>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B85B4E-4151-49B8-8F79-3625ADF48C85}" type="datetimeFigureOut">
              <a:rPr lang="en-IN" smtClean="0"/>
              <a:t>15-07-2025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218620936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53" y="5147249"/>
            <a:ext cx="12437318" cy="973932"/>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421693" y="837913"/>
            <a:ext cx="11787038" cy="3856963"/>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29" y="6130474"/>
            <a:ext cx="12437342" cy="818966"/>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EDB85B4E-4151-49B8-8F79-3625ADF48C85}" type="datetimeFigureOut">
              <a:rPr lang="en-IN" smtClean="0"/>
              <a:t>15-07-2025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369284047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29" y="731519"/>
            <a:ext cx="12437342" cy="4112694"/>
          </a:xfrm>
        </p:spPr>
        <p:txBody>
          <a:bodyPr anchor="ctr"/>
          <a:lstStyle>
            <a:lvl1pPr algn="ct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30" y="5045785"/>
            <a:ext cx="12437342" cy="1903656"/>
          </a:xfrm>
        </p:spPr>
        <p:txBody>
          <a:bodyPr anchor="ct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EDB85B4E-4151-49B8-8F79-3625ADF48C85}" type="datetimeFigureOut">
              <a:rPr lang="en-IN" smtClean="0"/>
              <a:t>15-07-2025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5344067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735455" y="731520"/>
            <a:ext cx="11163302" cy="3591485"/>
          </a:xfrm>
        </p:spPr>
        <p:txBody>
          <a:bodyPr anchor="ctr"/>
          <a:lstStyle>
            <a:lvl1pPr>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2064773" y="4332038"/>
            <a:ext cx="10502759" cy="713746"/>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096529" y="5247356"/>
            <a:ext cx="12437342" cy="1705264"/>
          </a:xfrm>
        </p:spPr>
        <p:txBody>
          <a:bodyPr anchor="ctr">
            <a:normAutofit/>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EDB85B4E-4151-49B8-8F79-3625ADF48C85}" type="datetimeFigureOut">
              <a:rPr lang="en-IN" smtClean="0"/>
              <a:t>15-07-2025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A338A54-335C-45D7-8691-EA9C5B70F8AB}" type="slidenum">
              <a:rPr lang="en-IN" smtClean="0"/>
              <a:t>‹#›</a:t>
            </a:fld>
            <a:endParaRPr lang="en-IN"/>
          </a:p>
        </p:txBody>
      </p:sp>
      <p:sp>
        <p:nvSpPr>
          <p:cNvPr id="13" name="TextBox 12"/>
          <p:cNvSpPr txBox="1"/>
          <p:nvPr/>
        </p:nvSpPr>
        <p:spPr>
          <a:xfrm>
            <a:off x="1201786" y="90499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4" name="TextBox 13"/>
          <p:cNvSpPr txBox="1"/>
          <p:nvPr/>
        </p:nvSpPr>
        <p:spPr>
          <a:xfrm>
            <a:off x="12669070" y="3592294"/>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135193088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30" y="2566466"/>
            <a:ext cx="12437342" cy="3014202"/>
          </a:xfrm>
        </p:spPr>
        <p:txBody>
          <a:bodyPr anchor="b"/>
          <a:lstStyle>
            <a:lvl1pPr algn="ct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30" y="5594802"/>
            <a:ext cx="12437342" cy="1368773"/>
          </a:xfrm>
        </p:spPr>
        <p:txBody>
          <a:bodyPr anchor="t"/>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EDB85B4E-4151-49B8-8F79-3625ADF48C85}" type="datetimeFigureOut">
              <a:rPr lang="en-IN" smtClean="0"/>
              <a:t>15-07-2025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194228710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15" name="Title 1"/>
          <p:cNvSpPr>
            <a:spLocks noGrp="1"/>
          </p:cNvSpPr>
          <p:nvPr>
            <p:ph type="title"/>
          </p:nvPr>
        </p:nvSpPr>
        <p:spPr>
          <a:xfrm>
            <a:off x="1096529" y="731520"/>
            <a:ext cx="12437342" cy="192611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96529" y="2840512"/>
            <a:ext cx="3958771" cy="691514"/>
          </a:xfrm>
        </p:spPr>
        <p:txBody>
          <a:bodyPr anchor="b">
            <a:noAutofit/>
          </a:bodyPr>
          <a:lstStyle>
            <a:lvl1pPr marL="0" indent="0" algn="ctr">
              <a:lnSpc>
                <a:spcPct val="85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1096529" y="3532027"/>
            <a:ext cx="3958771" cy="341741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342868" y="2840512"/>
            <a:ext cx="3949825" cy="691514"/>
          </a:xfrm>
        </p:spPr>
        <p:txBody>
          <a:bodyPr anchor="b">
            <a:noAutofit/>
          </a:bodyPr>
          <a:lstStyle>
            <a:lvl1pPr marL="0" indent="0" algn="ctr">
              <a:lnSpc>
                <a:spcPct val="85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329618" y="3532027"/>
            <a:ext cx="3964021" cy="341741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567957" y="2840512"/>
            <a:ext cx="3965914" cy="691514"/>
          </a:xfrm>
        </p:spPr>
        <p:txBody>
          <a:bodyPr anchor="b">
            <a:noAutofit/>
          </a:bodyPr>
          <a:lstStyle>
            <a:lvl1pPr marL="0" indent="0" algn="ctr">
              <a:lnSpc>
                <a:spcPct val="85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567957" y="3532027"/>
            <a:ext cx="3965914" cy="341741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EDB85B4E-4151-49B8-8F79-3625ADF48C85}" type="datetimeFigureOut">
              <a:rPr lang="en-IN" smtClean="0"/>
              <a:t>15-07-2025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184013030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30" name="Title 1"/>
          <p:cNvSpPr>
            <a:spLocks noGrp="1"/>
          </p:cNvSpPr>
          <p:nvPr>
            <p:ph type="title"/>
          </p:nvPr>
        </p:nvSpPr>
        <p:spPr>
          <a:xfrm>
            <a:off x="1096529" y="732927"/>
            <a:ext cx="12437342" cy="192470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096529" y="5045784"/>
            <a:ext cx="3955691" cy="691514"/>
          </a:xfrm>
        </p:spPr>
        <p:txBody>
          <a:bodyPr anchor="b">
            <a:noAutofit/>
          </a:bodyPr>
          <a:lstStyle>
            <a:lvl1pPr marL="0" indent="0" algn="ctr">
              <a:lnSpc>
                <a:spcPct val="85000"/>
              </a:lnSpc>
              <a:buNone/>
              <a:defRPr sz="264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1096529" y="2840512"/>
            <a:ext cx="3955691" cy="18288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1096529" y="5737298"/>
            <a:ext cx="3955691" cy="1212142"/>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331311" y="5045784"/>
            <a:ext cx="3962194" cy="691514"/>
          </a:xfrm>
        </p:spPr>
        <p:txBody>
          <a:bodyPr anchor="b">
            <a:noAutofit/>
          </a:bodyPr>
          <a:lstStyle>
            <a:lvl1pPr marL="0" indent="0" algn="ctr">
              <a:lnSpc>
                <a:spcPct val="85000"/>
              </a:lnSpc>
              <a:buNone/>
              <a:defRPr sz="264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329618" y="2840512"/>
            <a:ext cx="3964022" cy="18288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329618" y="5737297"/>
            <a:ext cx="3964022" cy="1212143"/>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567958" y="5045784"/>
            <a:ext cx="3960817" cy="691514"/>
          </a:xfrm>
        </p:spPr>
        <p:txBody>
          <a:bodyPr anchor="b">
            <a:noAutofit/>
          </a:bodyPr>
          <a:lstStyle>
            <a:lvl1pPr marL="0" indent="0" algn="ctr">
              <a:lnSpc>
                <a:spcPct val="85000"/>
              </a:lnSpc>
              <a:buNone/>
              <a:defRPr sz="264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567957" y="2840512"/>
            <a:ext cx="3965914" cy="18288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567808" y="5737294"/>
            <a:ext cx="3966064" cy="1212145"/>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EDB85B4E-4151-49B8-8F79-3625ADF48C85}" type="datetimeFigureOut">
              <a:rPr lang="en-IN" smtClean="0"/>
              <a:t>15-07-2025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242216319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1096530" y="2840512"/>
            <a:ext cx="12437342" cy="4108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B85B4E-4151-49B8-8F79-3625ADF48C85}" type="datetimeFigureOut">
              <a:rPr lang="en-IN" smtClean="0"/>
              <a:t>15-07-2025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278850439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Vertical Title 1"/>
          <p:cNvSpPr>
            <a:spLocks noGrp="1"/>
          </p:cNvSpPr>
          <p:nvPr>
            <p:ph type="title" orient="vert"/>
          </p:nvPr>
        </p:nvSpPr>
        <p:spPr>
          <a:xfrm>
            <a:off x="10469880" y="731522"/>
            <a:ext cx="3063991" cy="621791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1096530" y="731522"/>
            <a:ext cx="9190469" cy="621791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B85B4E-4151-49B8-8F79-3625ADF48C85}" type="datetimeFigureOut">
              <a:rPr lang="en-IN" smtClean="0"/>
              <a:t>15-07-2025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3425045248"/>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44780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992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1096529" y="2840511"/>
            <a:ext cx="12436591"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B85B4E-4151-49B8-8F79-3625ADF48C85}" type="datetimeFigureOut">
              <a:rPr lang="en-IN" smtClean="0"/>
              <a:t>15-07-2025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300229110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41413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50975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811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29" y="994276"/>
            <a:ext cx="12422102" cy="3284183"/>
          </a:xfrm>
        </p:spPr>
        <p:txBody>
          <a:bodyPr anchor="b">
            <a:normAutofit/>
          </a:bodyPr>
          <a:lstStyle>
            <a:lvl1pPr>
              <a:defRPr sz="4800"/>
            </a:lvl1pPr>
          </a:lstStyle>
          <a:p>
            <a:r>
              <a:rPr lang="en-US"/>
              <a:t>Click to edit Master title style</a:t>
            </a:r>
            <a:endParaRPr lang="en-US" dirty="0"/>
          </a:p>
        </p:txBody>
      </p:sp>
      <p:sp>
        <p:nvSpPr>
          <p:cNvPr id="3" name="Text Placeholder 2"/>
          <p:cNvSpPr>
            <a:spLocks noGrp="1"/>
          </p:cNvSpPr>
          <p:nvPr>
            <p:ph type="body" idx="1"/>
          </p:nvPr>
        </p:nvSpPr>
        <p:spPr>
          <a:xfrm>
            <a:off x="1096529" y="4388949"/>
            <a:ext cx="12422102" cy="1641820"/>
          </a:xfrm>
        </p:spPr>
        <p:txBody>
          <a:bodyPr>
            <a:normAutofit/>
          </a:bodyPr>
          <a:lstStyle>
            <a:lvl1pPr marL="0" indent="0" algn="ctr">
              <a:buNone/>
              <a:defRPr sz="2400">
                <a:solidFill>
                  <a:schemeClr val="bg1">
                    <a:lumMod val="50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B85B4E-4151-49B8-8F79-3625ADF48C85}" type="datetimeFigureOut">
              <a:rPr lang="en-IN" smtClean="0"/>
              <a:t>15-07-2025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62584755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14" name="Title 1"/>
          <p:cNvSpPr>
            <a:spLocks noGrp="1"/>
          </p:cNvSpPr>
          <p:nvPr>
            <p:ph type="title"/>
          </p:nvPr>
        </p:nvSpPr>
        <p:spPr>
          <a:xfrm>
            <a:off x="1096531" y="742221"/>
            <a:ext cx="12437341" cy="1915412"/>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1096529" y="2840511"/>
            <a:ext cx="6127231"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7406640" y="2840511"/>
            <a:ext cx="6126480"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B85B4E-4151-49B8-8F79-3625ADF48C85}" type="datetimeFigureOut">
              <a:rPr lang="en-IN" smtClean="0"/>
              <a:t>15-07-2025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206901106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14" name="Title 1"/>
          <p:cNvSpPr>
            <a:spLocks noGrp="1"/>
          </p:cNvSpPr>
          <p:nvPr>
            <p:ph type="title"/>
          </p:nvPr>
        </p:nvSpPr>
        <p:spPr>
          <a:xfrm>
            <a:off x="1096531" y="742221"/>
            <a:ext cx="12437341" cy="1915412"/>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5594" y="2845222"/>
            <a:ext cx="5848169" cy="815993"/>
          </a:xfrm>
        </p:spPr>
        <p:txBody>
          <a:bodyPr anchor="b">
            <a:noAutofit/>
          </a:bodyPr>
          <a:lstStyle>
            <a:lvl1pPr marL="0" indent="0">
              <a:lnSpc>
                <a:spcPct val="85000"/>
              </a:lnSpc>
              <a:buNone/>
              <a:defRPr sz="312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Content Placeholder 3"/>
          <p:cNvSpPr>
            <a:spLocks noGrp="1"/>
          </p:cNvSpPr>
          <p:nvPr>
            <p:ph sz="quarter" idx="13"/>
          </p:nvPr>
        </p:nvSpPr>
        <p:spPr>
          <a:xfrm>
            <a:off x="1096530" y="3661215"/>
            <a:ext cx="6127232" cy="32882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75708" y="2845222"/>
            <a:ext cx="5858165" cy="815993"/>
          </a:xfrm>
        </p:spPr>
        <p:txBody>
          <a:bodyPr anchor="b">
            <a:noAutofit/>
          </a:bodyPr>
          <a:lstStyle>
            <a:lvl1pPr marL="0" indent="0">
              <a:lnSpc>
                <a:spcPct val="85000"/>
              </a:lnSpc>
              <a:buNone/>
              <a:defRPr sz="312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3" name="Content Placeholder 5"/>
          <p:cNvSpPr>
            <a:spLocks noGrp="1"/>
          </p:cNvSpPr>
          <p:nvPr>
            <p:ph sz="quarter" idx="14"/>
          </p:nvPr>
        </p:nvSpPr>
        <p:spPr>
          <a:xfrm>
            <a:off x="7406641" y="3661215"/>
            <a:ext cx="6126481" cy="32882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B85B4E-4151-49B8-8F79-3625ADF48C85}" type="datetimeFigureOut">
              <a:rPr lang="en-IN" smtClean="0"/>
              <a:t>15-07-2025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29390748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B85B4E-4151-49B8-8F79-3625ADF48C85}" type="datetimeFigureOut">
              <a:rPr lang="en-IN" smtClean="0"/>
              <a:t>15-07-2025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330656576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Date Placeholder 1"/>
          <p:cNvSpPr>
            <a:spLocks noGrp="1"/>
          </p:cNvSpPr>
          <p:nvPr>
            <p:ph type="dt" sz="half" idx="10"/>
          </p:nvPr>
        </p:nvSpPr>
        <p:spPr/>
        <p:txBody>
          <a:bodyPr/>
          <a:lstStyle/>
          <a:p>
            <a:fld id="{EDB85B4E-4151-49B8-8F79-3625ADF48C85}" type="datetimeFigureOut">
              <a:rPr lang="en-IN" smtClean="0"/>
              <a:t>15-07-2025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37788907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30" y="731520"/>
            <a:ext cx="4722826" cy="2427902"/>
          </a:xfrm>
        </p:spPr>
        <p:txBody>
          <a:bodyPr anchor="b"/>
          <a:lstStyle>
            <a:lvl1pPr algn="ctr">
              <a:defRPr sz="3840"/>
            </a:lvl1pPr>
          </a:lstStyle>
          <a:p>
            <a:r>
              <a:rPr lang="en-US"/>
              <a:t>Click to edit Master title style</a:t>
            </a:r>
            <a:endParaRPr lang="en-US" dirty="0"/>
          </a:p>
        </p:txBody>
      </p:sp>
      <p:sp>
        <p:nvSpPr>
          <p:cNvPr id="10" name="Content Placeholder 2"/>
          <p:cNvSpPr>
            <a:spLocks noGrp="1"/>
          </p:cNvSpPr>
          <p:nvPr>
            <p:ph sz="quarter" idx="13"/>
          </p:nvPr>
        </p:nvSpPr>
        <p:spPr>
          <a:xfrm>
            <a:off x="6093675" y="731521"/>
            <a:ext cx="7440196" cy="62179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96529" y="3159422"/>
            <a:ext cx="4722827" cy="3790018"/>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EDB85B4E-4151-49B8-8F79-3625ADF48C85}" type="datetimeFigureOut">
              <a:rPr lang="en-IN" smtClean="0"/>
              <a:t>15-07-2025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370144653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29" y="731520"/>
            <a:ext cx="7121963" cy="2427905"/>
          </a:xfrm>
        </p:spPr>
        <p:txBody>
          <a:bodyPr anchor="b"/>
          <a:lstStyle>
            <a:lvl1pPr algn="ct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909763" y="731521"/>
            <a:ext cx="3906430" cy="621792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53" y="3159423"/>
            <a:ext cx="7121939" cy="3790016"/>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EDB85B4E-4151-49B8-8F79-3625ADF48C85}" type="datetimeFigureOut">
              <a:rPr lang="en-IN" smtClean="0"/>
              <a:t>15-07-2025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A338A54-335C-45D7-8691-EA9C5B70F8AB}" type="slidenum">
              <a:rPr lang="en-IN" smtClean="0"/>
              <a:t>‹#›</a:t>
            </a:fld>
            <a:endParaRPr lang="en-IN"/>
          </a:p>
        </p:txBody>
      </p:sp>
    </p:spTree>
    <p:extLst>
      <p:ext uri="{BB962C8B-B14F-4D97-AF65-F5344CB8AC3E}">
        <p14:creationId xmlns:p14="http://schemas.microsoft.com/office/powerpoint/2010/main" val="23496823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4">
            <a:alphaModFix/>
            <a:extLst>
              <a:ext uri="{28A0092B-C50C-407E-A947-70E740481C1C}">
                <a14:useLocalDpi xmlns:a14="http://schemas.microsoft.com/office/drawing/2010/main" val="0"/>
              </a:ext>
            </a:extLst>
          </a:blip>
          <a:srcRect/>
          <a:stretch>
            <a:fillRect/>
          </a:stretch>
        </p:blipFill>
        <p:spPr bwMode="auto">
          <a:xfrm>
            <a:off x="0" y="-1"/>
            <a:ext cx="14630404" cy="82296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1096531" y="742221"/>
            <a:ext cx="12437341" cy="191541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96530" y="2840512"/>
            <a:ext cx="12437342" cy="41089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214484" y="7059931"/>
            <a:ext cx="3291840" cy="438150"/>
          </a:xfrm>
          <a:prstGeom prst="rect">
            <a:avLst/>
          </a:prstGeom>
        </p:spPr>
        <p:txBody>
          <a:bodyPr vert="horz" lIns="91440" tIns="45720" rIns="91440" bIns="45720" rtlCol="0" anchor="ctr"/>
          <a:lstStyle>
            <a:lvl1pPr algn="r">
              <a:defRPr sz="1200">
                <a:solidFill>
                  <a:schemeClr val="tx1"/>
                </a:solidFill>
              </a:defRPr>
            </a:lvl1pPr>
          </a:lstStyle>
          <a:p>
            <a:fld id="{EDB85B4E-4151-49B8-8F79-3625ADF48C85}" type="datetimeFigureOut">
              <a:rPr lang="en-IN" smtClean="0"/>
              <a:t>15-07-2025</a:t>
            </a:fld>
            <a:endParaRPr lang="en-IN"/>
          </a:p>
        </p:txBody>
      </p:sp>
      <p:sp>
        <p:nvSpPr>
          <p:cNvPr id="5" name="Footer Placeholder 4"/>
          <p:cNvSpPr>
            <a:spLocks noGrp="1"/>
          </p:cNvSpPr>
          <p:nvPr>
            <p:ph type="ftr" sz="quarter" idx="3"/>
          </p:nvPr>
        </p:nvSpPr>
        <p:spPr>
          <a:xfrm>
            <a:off x="1096530" y="7059931"/>
            <a:ext cx="8007464" cy="438150"/>
          </a:xfrm>
          <a:prstGeom prst="rect">
            <a:avLst/>
          </a:prstGeom>
        </p:spPr>
        <p:txBody>
          <a:bodyPr vert="horz" lIns="91440" tIns="45720" rIns="91440" bIns="45720" rtlCol="0" anchor="ctr"/>
          <a:lstStyle>
            <a:lvl1pPr algn="l">
              <a:defRPr sz="1200">
                <a:solidFill>
                  <a:schemeClr val="tx1"/>
                </a:solidFill>
              </a:defRPr>
            </a:lvl1pPr>
          </a:lstStyle>
          <a:p>
            <a:endParaRPr lang="en-IN"/>
          </a:p>
        </p:txBody>
      </p:sp>
      <p:sp>
        <p:nvSpPr>
          <p:cNvPr id="6" name="Slide Number Placeholder 5"/>
          <p:cNvSpPr>
            <a:spLocks noGrp="1"/>
          </p:cNvSpPr>
          <p:nvPr>
            <p:ph type="sldNum" sz="quarter" idx="4"/>
          </p:nvPr>
        </p:nvSpPr>
        <p:spPr>
          <a:xfrm>
            <a:off x="12616814" y="7059931"/>
            <a:ext cx="917058" cy="438150"/>
          </a:xfrm>
          <a:prstGeom prst="rect">
            <a:avLst/>
          </a:prstGeom>
        </p:spPr>
        <p:txBody>
          <a:bodyPr vert="horz" lIns="91440" tIns="45720" rIns="91440" bIns="45720" rtlCol="0" anchor="ctr"/>
          <a:lstStyle>
            <a:lvl1pPr algn="r">
              <a:defRPr sz="1200">
                <a:solidFill>
                  <a:schemeClr val="tx1"/>
                </a:solidFill>
              </a:defRPr>
            </a:lvl1pPr>
          </a:lstStyle>
          <a:p>
            <a:fld id="{EA338A54-335C-45D7-8691-EA9C5B70F8AB}" type="slidenum">
              <a:rPr lang="en-IN" smtClean="0"/>
              <a:t>‹#›</a:t>
            </a:fld>
            <a:endParaRPr lang="en-IN"/>
          </a:p>
        </p:txBody>
      </p:sp>
    </p:spTree>
    <p:extLst>
      <p:ext uri="{BB962C8B-B14F-4D97-AF65-F5344CB8AC3E}">
        <p14:creationId xmlns:p14="http://schemas.microsoft.com/office/powerpoint/2010/main" val="2089528946"/>
      </p:ext>
    </p:extLst>
  </p:cSld>
  <p:clrMap bg1="lt1" tx1="dk1" bg2="lt2" tx2="dk2" accent1="accent1" accent2="accent2" accent3="accent3" accent4="accent4" accent5="accent5" accent6="accent6" hlink="hlink" folHlink="folHlink"/>
  <p:sldLayoutIdLst>
    <p:sldLayoutId id="2147484333" r:id="rId1"/>
    <p:sldLayoutId id="2147484334" r:id="rId2"/>
    <p:sldLayoutId id="2147484335" r:id="rId3"/>
    <p:sldLayoutId id="2147484336" r:id="rId4"/>
    <p:sldLayoutId id="2147484337" r:id="rId5"/>
    <p:sldLayoutId id="2147484338" r:id="rId6"/>
    <p:sldLayoutId id="2147484339" r:id="rId7"/>
    <p:sldLayoutId id="2147484340" r:id="rId8"/>
    <p:sldLayoutId id="2147484341" r:id="rId9"/>
    <p:sldLayoutId id="2147484342" r:id="rId10"/>
    <p:sldLayoutId id="2147484343" r:id="rId11"/>
    <p:sldLayoutId id="2147484344" r:id="rId12"/>
    <p:sldLayoutId id="2147484345" r:id="rId13"/>
    <p:sldLayoutId id="2147484346" r:id="rId14"/>
    <p:sldLayoutId id="2147484347" r:id="rId15"/>
    <p:sldLayoutId id="2147484348" r:id="rId16"/>
    <p:sldLayoutId id="2147484349" r:id="rId17"/>
    <p:sldLayoutId id="2147484350" r:id="rId18"/>
    <p:sldLayoutId id="2147484351" r:id="rId19"/>
    <p:sldLayoutId id="2147484352" r:id="rId20"/>
    <p:sldLayoutId id="2147484353" r:id="rId21"/>
    <p:sldLayoutId id="2147484354" r:id="rId22"/>
  </p:sldLayoutIdLst>
  <p:hf sldNum="0" hdr="0" ftr="0" dt="0"/>
  <p:txStyles>
    <p:titleStyle>
      <a:lvl1pPr algn="ctr" defTabSz="1097280" rtl="0" eaLnBrk="1" latinLnBrk="0" hangingPunct="1">
        <a:lnSpc>
          <a:spcPct val="90000"/>
        </a:lnSpc>
        <a:spcBef>
          <a:spcPct val="0"/>
        </a:spcBef>
        <a:buNone/>
        <a:defRPr sz="4320" kern="1200" cap="all" baseline="0">
          <a:solidFill>
            <a:schemeClr val="tx1"/>
          </a:solidFill>
          <a:effectLst/>
          <a:latin typeface="+mj-lt"/>
          <a:ea typeface="+mj-ea"/>
          <a:cs typeface="+mj-cs"/>
        </a:defRPr>
      </a:lvl1pPr>
    </p:titleStyle>
    <p:bodyStyle>
      <a:lvl1pPr marL="274320" indent="-274320" algn="l" defTabSz="1097280" rtl="0" eaLnBrk="1" latinLnBrk="0" hangingPunct="1">
        <a:lnSpc>
          <a:spcPct val="120000"/>
        </a:lnSpc>
        <a:spcBef>
          <a:spcPts val="1200"/>
        </a:spcBef>
        <a:buClr>
          <a:schemeClr val="tx1"/>
        </a:buClr>
        <a:buFont typeface="Arial" panose="020B0604020202020204" pitchFamily="34" charset="0"/>
        <a:buChar char="•"/>
        <a:defRPr sz="2400" kern="1200" cap="all" baseline="0">
          <a:solidFill>
            <a:schemeClr val="tx1"/>
          </a:solidFill>
          <a:effectLst/>
          <a:latin typeface="+mn-lt"/>
          <a:ea typeface="+mn-ea"/>
          <a:cs typeface="+mn-cs"/>
        </a:defRPr>
      </a:lvl1pPr>
      <a:lvl2pPr marL="822960" indent="-274320" algn="l" defTabSz="1097280" rtl="0" eaLnBrk="1" latinLnBrk="0" hangingPunct="1">
        <a:lnSpc>
          <a:spcPct val="120000"/>
        </a:lnSpc>
        <a:spcBef>
          <a:spcPts val="600"/>
        </a:spcBef>
        <a:buClr>
          <a:schemeClr val="tx1"/>
        </a:buClr>
        <a:buFont typeface="Arial" panose="020B0604020202020204" pitchFamily="34" charset="0"/>
        <a:buChar char="•"/>
        <a:defRPr sz="2160" kern="1200" cap="all" baseline="0">
          <a:solidFill>
            <a:schemeClr val="tx1"/>
          </a:solidFill>
          <a:effectLst/>
          <a:latin typeface="+mn-lt"/>
          <a:ea typeface="+mn-ea"/>
          <a:cs typeface="+mn-cs"/>
        </a:defRPr>
      </a:lvl2pPr>
      <a:lvl3pPr marL="1371600" indent="-274320" algn="l" defTabSz="1097280" rtl="0" eaLnBrk="1" latinLnBrk="0" hangingPunct="1">
        <a:lnSpc>
          <a:spcPct val="120000"/>
        </a:lnSpc>
        <a:spcBef>
          <a:spcPts val="600"/>
        </a:spcBef>
        <a:buClr>
          <a:schemeClr val="tx1"/>
        </a:buClr>
        <a:buFont typeface="Arial" panose="020B0604020202020204" pitchFamily="34" charset="0"/>
        <a:buChar char="•"/>
        <a:defRPr sz="1920" kern="1200" cap="all" baseline="0">
          <a:solidFill>
            <a:schemeClr val="tx1"/>
          </a:solidFill>
          <a:effectLst/>
          <a:latin typeface="+mn-lt"/>
          <a:ea typeface="+mn-ea"/>
          <a:cs typeface="+mn-cs"/>
        </a:defRPr>
      </a:lvl3pPr>
      <a:lvl4pPr marL="192024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4pPr>
      <a:lvl5pPr marL="246888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5pPr>
      <a:lvl6pPr marL="301752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6pPr>
      <a:lvl7pPr marL="356616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7pPr>
      <a:lvl8pPr marL="411480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8pPr>
      <a:lvl9pPr marL="466344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8385717" y="791736"/>
            <a:ext cx="6244683" cy="7281747"/>
          </a:xfrm>
          <a:prstGeom prst="rect">
            <a:avLst/>
          </a:prstGeom>
        </p:spPr>
      </p:pic>
      <p:sp>
        <p:nvSpPr>
          <p:cNvPr id="3" name="Text 0"/>
          <p:cNvSpPr/>
          <p:nvPr/>
        </p:nvSpPr>
        <p:spPr>
          <a:xfrm>
            <a:off x="837724" y="658297"/>
            <a:ext cx="7468553" cy="1408033"/>
          </a:xfrm>
          <a:prstGeom prst="rect">
            <a:avLst/>
          </a:prstGeom>
          <a:noFill/>
          <a:ln/>
        </p:spPr>
        <p:txBody>
          <a:bodyPr wrap="square" lIns="0" tIns="0" rIns="0" bIns="0" rtlCol="0" anchor="t"/>
          <a:lstStyle/>
          <a:p>
            <a:pPr marL="0" indent="0" algn="l">
              <a:lnSpc>
                <a:spcPts val="5500"/>
              </a:lnSpc>
              <a:buNone/>
            </a:pPr>
            <a:r>
              <a:rPr lang="en-US" sz="4400" b="1" dirty="0">
                <a:solidFill>
                  <a:srgbClr val="204C8E"/>
                </a:solidFill>
                <a:latin typeface="Arial" panose="020B0604020202020204" pitchFamily="34" charset="0"/>
                <a:ea typeface="Funnel Display" pitchFamily="34" charset="-122"/>
                <a:cs typeface="Arial" panose="020B0604020202020204" pitchFamily="34" charset="0"/>
              </a:rPr>
              <a:t>Stock Market Prediction using Deep Learning</a:t>
            </a:r>
            <a:endParaRPr lang="en-US" sz="4400" b="1" dirty="0">
              <a:latin typeface="Arial" panose="020B0604020202020204" pitchFamily="34" charset="0"/>
              <a:cs typeface="Arial" panose="020B0604020202020204" pitchFamily="34" charset="0"/>
            </a:endParaRPr>
          </a:p>
        </p:txBody>
      </p:sp>
      <p:sp>
        <p:nvSpPr>
          <p:cNvPr id="4" name="Text 1"/>
          <p:cNvSpPr/>
          <p:nvPr/>
        </p:nvSpPr>
        <p:spPr>
          <a:xfrm>
            <a:off x="837724" y="2425303"/>
            <a:ext cx="7468553" cy="1149072"/>
          </a:xfrm>
          <a:prstGeom prst="rect">
            <a:avLst/>
          </a:prstGeom>
          <a:noFill/>
          <a:ln/>
        </p:spPr>
        <p:txBody>
          <a:bodyPr wrap="square" lIns="0" tIns="0" rIns="0" bIns="0" rtlCol="0" anchor="t"/>
          <a:lstStyle/>
          <a:p>
            <a:pPr marL="0" indent="0" algn="l">
              <a:lnSpc>
                <a:spcPts val="3000"/>
              </a:lnSpc>
              <a:buNone/>
            </a:pPr>
            <a:r>
              <a:rPr lang="en-US" sz="2000" dirty="0">
                <a:solidFill>
                  <a:srgbClr val="2B3541"/>
                </a:solidFill>
                <a:latin typeface="Arial" panose="020B0604020202020204" pitchFamily="34" charset="0"/>
                <a:ea typeface="Funnel Sans" pitchFamily="34" charset="-122"/>
                <a:cs typeface="Arial" panose="020B0604020202020204" pitchFamily="34" charset="0"/>
              </a:rPr>
              <a:t>This presentation outlines a deep learning approach to predicting stock market prices, focusing on a one-month forecast using time-series analysis</a:t>
            </a:r>
            <a:r>
              <a:rPr lang="en-US" sz="1850" dirty="0">
                <a:solidFill>
                  <a:srgbClr val="2B3541"/>
                </a:solidFill>
                <a:latin typeface="Arial" panose="020B0604020202020204" pitchFamily="34" charset="0"/>
                <a:ea typeface="Funnel Sans" pitchFamily="34" charset="-122"/>
                <a:cs typeface="Arial" panose="020B0604020202020204" pitchFamily="34" charset="0"/>
              </a:rPr>
              <a:t>.</a:t>
            </a:r>
            <a:endParaRPr lang="en-US" sz="1850" dirty="0">
              <a:latin typeface="Arial" panose="020B0604020202020204" pitchFamily="34" charset="0"/>
              <a:cs typeface="Arial" panose="020B0604020202020204" pitchFamily="34" charset="0"/>
            </a:endParaRPr>
          </a:p>
        </p:txBody>
      </p:sp>
      <p:sp>
        <p:nvSpPr>
          <p:cNvPr id="5" name="Text 2"/>
          <p:cNvSpPr/>
          <p:nvPr/>
        </p:nvSpPr>
        <p:spPr>
          <a:xfrm>
            <a:off x="837724" y="3933349"/>
            <a:ext cx="4505920" cy="563285"/>
          </a:xfrm>
          <a:prstGeom prst="rect">
            <a:avLst/>
          </a:prstGeom>
          <a:noFill/>
          <a:ln/>
        </p:spPr>
        <p:txBody>
          <a:bodyPr wrap="none" lIns="0" tIns="0" rIns="0" bIns="0" rtlCol="0" anchor="t"/>
          <a:lstStyle/>
          <a:p>
            <a:pPr marL="0" indent="0" algn="l">
              <a:lnSpc>
                <a:spcPts val="4400"/>
              </a:lnSpc>
              <a:buNone/>
            </a:pPr>
            <a:r>
              <a:rPr lang="en-US" sz="3500" b="1" dirty="0">
                <a:solidFill>
                  <a:srgbClr val="204C8E"/>
                </a:solidFill>
                <a:latin typeface="Arial" panose="020B0604020202020204" pitchFamily="34" charset="0"/>
                <a:ea typeface="Funnel Display" pitchFamily="34" charset="-122"/>
                <a:cs typeface="Arial" panose="020B0604020202020204" pitchFamily="34" charset="0"/>
              </a:rPr>
              <a:t>Team Members:</a:t>
            </a:r>
            <a:endParaRPr lang="en-US" sz="3500" b="1" dirty="0">
              <a:latin typeface="Arial" panose="020B0604020202020204" pitchFamily="34" charset="0"/>
              <a:cs typeface="Arial" panose="020B0604020202020204" pitchFamily="34" charset="0"/>
            </a:endParaRPr>
          </a:p>
        </p:txBody>
      </p:sp>
      <p:sp>
        <p:nvSpPr>
          <p:cNvPr id="6" name="Text 3"/>
          <p:cNvSpPr/>
          <p:nvPr/>
        </p:nvSpPr>
        <p:spPr>
          <a:xfrm>
            <a:off x="837724" y="4855607"/>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B3541"/>
                </a:solidFill>
                <a:latin typeface="Arial" panose="020B0604020202020204" pitchFamily="34" charset="0"/>
                <a:ea typeface="Funnel Sans" pitchFamily="34" charset="-122"/>
                <a:cs typeface="Arial" panose="020B0604020202020204" pitchFamily="34" charset="0"/>
              </a:rPr>
              <a:t>Aadi Bhardwaj</a:t>
            </a:r>
            <a:endParaRPr lang="en-US" sz="1850" dirty="0">
              <a:latin typeface="Arial" panose="020B0604020202020204" pitchFamily="34" charset="0"/>
              <a:cs typeface="Arial" panose="020B0604020202020204" pitchFamily="34" charset="0"/>
            </a:endParaRPr>
          </a:p>
        </p:txBody>
      </p:sp>
      <p:sp>
        <p:nvSpPr>
          <p:cNvPr id="7" name="Text 4"/>
          <p:cNvSpPr/>
          <p:nvPr/>
        </p:nvSpPr>
        <p:spPr>
          <a:xfrm>
            <a:off x="837724" y="5322332"/>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B3541"/>
                </a:solidFill>
                <a:latin typeface="Arial" panose="020B0604020202020204" pitchFamily="34" charset="0"/>
                <a:ea typeface="Funnel Sans" pitchFamily="34" charset="-122"/>
                <a:cs typeface="Arial" panose="020B0604020202020204" pitchFamily="34" charset="0"/>
              </a:rPr>
              <a:t>Arkadeep Roy</a:t>
            </a:r>
            <a:endParaRPr lang="en-US" sz="1850" dirty="0">
              <a:latin typeface="Arial" panose="020B0604020202020204" pitchFamily="34" charset="0"/>
              <a:cs typeface="Arial" panose="020B0604020202020204" pitchFamily="34" charset="0"/>
            </a:endParaRPr>
          </a:p>
        </p:txBody>
      </p:sp>
      <p:sp>
        <p:nvSpPr>
          <p:cNvPr id="8" name="Text 5"/>
          <p:cNvSpPr/>
          <p:nvPr/>
        </p:nvSpPr>
        <p:spPr>
          <a:xfrm>
            <a:off x="837724" y="5789057"/>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B3541"/>
                </a:solidFill>
                <a:latin typeface="Arial" panose="020B0604020202020204" pitchFamily="34" charset="0"/>
                <a:ea typeface="Funnel Sans" pitchFamily="34" charset="-122"/>
                <a:cs typeface="Arial" panose="020B0604020202020204" pitchFamily="34" charset="0"/>
              </a:rPr>
              <a:t>Deepjyoti Das</a:t>
            </a:r>
            <a:endParaRPr lang="en-US" sz="1850" dirty="0">
              <a:latin typeface="Arial" panose="020B0604020202020204" pitchFamily="34" charset="0"/>
              <a:cs typeface="Arial" panose="020B0604020202020204" pitchFamily="34" charset="0"/>
            </a:endParaRPr>
          </a:p>
        </p:txBody>
      </p:sp>
      <p:sp>
        <p:nvSpPr>
          <p:cNvPr id="9" name="Text 6"/>
          <p:cNvSpPr/>
          <p:nvPr/>
        </p:nvSpPr>
        <p:spPr>
          <a:xfrm>
            <a:off x="837724" y="6255782"/>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B3541"/>
                </a:solidFill>
                <a:latin typeface="Arial" panose="020B0604020202020204" pitchFamily="34" charset="0"/>
                <a:ea typeface="Funnel Sans" pitchFamily="34" charset="-122"/>
                <a:cs typeface="Arial" panose="020B0604020202020204" pitchFamily="34" charset="0"/>
              </a:rPr>
              <a:t>Souvik Das</a:t>
            </a:r>
            <a:endParaRPr lang="en-US" sz="1850" dirty="0">
              <a:latin typeface="Arial" panose="020B0604020202020204" pitchFamily="34" charset="0"/>
              <a:cs typeface="Arial" panose="020B0604020202020204" pitchFamily="34" charset="0"/>
            </a:endParaRPr>
          </a:p>
        </p:txBody>
      </p:sp>
      <p:sp>
        <p:nvSpPr>
          <p:cNvPr id="10" name="Text 7"/>
          <p:cNvSpPr/>
          <p:nvPr/>
        </p:nvSpPr>
        <p:spPr>
          <a:xfrm>
            <a:off x="837724" y="6722507"/>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B3541"/>
                </a:solidFill>
                <a:latin typeface="Arial" panose="020B0604020202020204" pitchFamily="34" charset="0"/>
                <a:ea typeface="Funnel Sans" pitchFamily="34" charset="-122"/>
                <a:cs typeface="Arial" panose="020B0604020202020204" pitchFamily="34" charset="0"/>
              </a:rPr>
              <a:t>Souvik Mukherjee</a:t>
            </a:r>
            <a:endParaRPr lang="en-US" sz="1850" dirty="0">
              <a:latin typeface="Arial" panose="020B0604020202020204" pitchFamily="34" charset="0"/>
              <a:cs typeface="Arial" panose="020B0604020202020204" pitchFamily="34" charset="0"/>
            </a:endParaRPr>
          </a:p>
        </p:txBody>
      </p:sp>
      <p:sp>
        <p:nvSpPr>
          <p:cNvPr id="11" name="Text 8"/>
          <p:cNvSpPr/>
          <p:nvPr/>
        </p:nvSpPr>
        <p:spPr>
          <a:xfrm>
            <a:off x="837724" y="7189232"/>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B3541"/>
                </a:solidFill>
                <a:latin typeface="Arial" panose="020B0604020202020204" pitchFamily="34" charset="0"/>
                <a:ea typeface="Funnel Sans" pitchFamily="34" charset="-122"/>
                <a:cs typeface="Arial" panose="020B0604020202020204" pitchFamily="34" charset="0"/>
              </a:rPr>
              <a:t>Vaibhav Shaw</a:t>
            </a:r>
            <a:endParaRPr lang="en-US" sz="1850" dirty="0">
              <a:latin typeface="Arial" panose="020B0604020202020204" pitchFamily="34" charset="0"/>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64964" y="783550"/>
            <a:ext cx="11501795" cy="558760"/>
          </a:xfrm>
          <a:prstGeom prst="rect">
            <a:avLst/>
          </a:prstGeom>
          <a:noFill/>
          <a:ln/>
        </p:spPr>
        <p:txBody>
          <a:bodyPr wrap="none" lIns="0" tIns="0" rIns="0" bIns="0" rtlCol="0" anchor="t"/>
          <a:lstStyle/>
          <a:p>
            <a:pPr marL="0" indent="0" algn="l">
              <a:lnSpc>
                <a:spcPts val="4400"/>
              </a:lnSpc>
              <a:buNone/>
            </a:pPr>
            <a:r>
              <a:rPr lang="en-US" sz="4400" dirty="0">
                <a:solidFill>
                  <a:srgbClr val="204C8E"/>
                </a:solidFill>
                <a:latin typeface="Calibri" panose="020F0502020204030204" pitchFamily="34" charset="0"/>
                <a:ea typeface="Calibri" panose="020F0502020204030204" pitchFamily="34" charset="0"/>
                <a:cs typeface="Calibri" panose="020F0502020204030204" pitchFamily="34" charset="0"/>
              </a:rPr>
              <a:t>Project Overview: Stock Prediction with Deep Learning</a:t>
            </a:r>
            <a:endParaRPr lang="en-US" sz="4400" dirty="0">
              <a:latin typeface="Calibri" panose="020F0502020204030204" pitchFamily="34" charset="0"/>
              <a:ea typeface="Calibri" panose="020F0502020204030204" pitchFamily="34" charset="0"/>
              <a:cs typeface="Calibri" panose="020F0502020204030204" pitchFamily="34" charset="0"/>
            </a:endParaRPr>
          </a:p>
        </p:txBody>
      </p:sp>
      <p:sp>
        <p:nvSpPr>
          <p:cNvPr id="3" name="Text 1"/>
          <p:cNvSpPr/>
          <p:nvPr/>
        </p:nvSpPr>
        <p:spPr>
          <a:xfrm>
            <a:off x="664964" y="1524477"/>
            <a:ext cx="13300472" cy="805696"/>
          </a:xfrm>
          <a:prstGeom prst="rect">
            <a:avLst/>
          </a:prstGeom>
          <a:noFill/>
          <a:ln/>
        </p:spPr>
        <p:txBody>
          <a:bodyPr wrap="square" lIns="0" tIns="0" rIns="0" bIns="0" rtlCol="0" anchor="t"/>
          <a:lstStyle/>
          <a:p>
            <a:pPr marL="0" indent="0" algn="l">
              <a:lnSpc>
                <a:spcPts val="2350"/>
              </a:lnSpc>
              <a:buNone/>
            </a:pPr>
            <a:r>
              <a:rPr lang="en-US" sz="2000" dirty="0">
                <a:solidFill>
                  <a:srgbClr val="2B3541"/>
                </a:solidFill>
                <a:ea typeface="Funnel Sans" pitchFamily="34" charset="-122"/>
                <a:cs typeface="Arial" panose="020B0604020202020204" pitchFamily="34" charset="0"/>
              </a:rPr>
              <a:t>This project aims to develop a deep learning model for nearly accurate stock price prediction, specifically forecasting the next month's prices for selected companies listed on different sectors. Our methodology involves rigorous data preparation, model training using time-series techniques, and performance evaluation</a:t>
            </a:r>
            <a:r>
              <a:rPr lang="en-US" sz="2000" dirty="0">
                <a:solidFill>
                  <a:srgbClr val="2B3541"/>
                </a:solidFill>
                <a:latin typeface="Arial" panose="020B0604020202020204" pitchFamily="34" charset="0"/>
                <a:ea typeface="Funnel Sans" pitchFamily="34" charset="-122"/>
                <a:cs typeface="Arial" panose="020B0604020202020204" pitchFamily="34" charset="0"/>
              </a:rPr>
              <a:t>.</a:t>
            </a:r>
            <a:endParaRPr lang="en-US" sz="2000" dirty="0">
              <a:latin typeface="Arial" panose="020B0604020202020204" pitchFamily="34" charset="0"/>
              <a:cs typeface="Arial" panose="020B0604020202020204" pitchFamily="34" charset="0"/>
            </a:endParaRPr>
          </a:p>
        </p:txBody>
      </p:sp>
      <p:sp>
        <p:nvSpPr>
          <p:cNvPr id="4" name="Shape 2"/>
          <p:cNvSpPr/>
          <p:nvPr/>
        </p:nvSpPr>
        <p:spPr>
          <a:xfrm>
            <a:off x="664964" y="2805946"/>
            <a:ext cx="4306848" cy="91440"/>
          </a:xfrm>
          <a:prstGeom prst="roundRect">
            <a:avLst>
              <a:gd name="adj" fmla="val 87268"/>
            </a:avLst>
          </a:prstGeom>
          <a:solidFill>
            <a:srgbClr val="3371A5"/>
          </a:solidFill>
          <a:ln/>
        </p:spPr>
      </p:sp>
      <p:sp>
        <p:nvSpPr>
          <p:cNvPr id="5" name="Shape 3"/>
          <p:cNvSpPr/>
          <p:nvPr/>
        </p:nvSpPr>
        <p:spPr>
          <a:xfrm>
            <a:off x="2533352" y="2543889"/>
            <a:ext cx="569952" cy="569952"/>
          </a:xfrm>
          <a:prstGeom prst="roundRect">
            <a:avLst>
              <a:gd name="adj" fmla="val 160435"/>
            </a:avLst>
          </a:prstGeom>
          <a:solidFill>
            <a:srgbClr val="3371A5"/>
          </a:solidFill>
          <a:ln/>
        </p:spPr>
      </p:sp>
      <p:sp>
        <p:nvSpPr>
          <p:cNvPr id="6" name="Text 4"/>
          <p:cNvSpPr/>
          <p:nvPr/>
        </p:nvSpPr>
        <p:spPr>
          <a:xfrm>
            <a:off x="2704326" y="2686407"/>
            <a:ext cx="227886" cy="284917"/>
          </a:xfrm>
          <a:prstGeom prst="rect">
            <a:avLst/>
          </a:prstGeom>
          <a:noFill/>
          <a:ln/>
        </p:spPr>
        <p:txBody>
          <a:bodyPr wrap="none" lIns="0" tIns="0" rIns="0" bIns="0" rtlCol="0" anchor="t"/>
          <a:lstStyle/>
          <a:p>
            <a:pPr marL="0" indent="0" algn="l">
              <a:lnSpc>
                <a:spcPts val="2850"/>
              </a:lnSpc>
              <a:buNone/>
            </a:pPr>
            <a:r>
              <a:rPr lang="en-US" sz="1750" dirty="0">
                <a:solidFill>
                  <a:srgbClr val="FFFFFF"/>
                </a:solidFill>
                <a:latin typeface="Arial" panose="020B0604020202020204" pitchFamily="34" charset="0"/>
                <a:ea typeface="Funnel Display" pitchFamily="34" charset="-122"/>
                <a:cs typeface="Arial" panose="020B0604020202020204" pitchFamily="34" charset="0"/>
              </a:rPr>
              <a:t>1</a:t>
            </a:r>
            <a:endParaRPr lang="en-US" sz="1750" dirty="0">
              <a:latin typeface="Arial" panose="020B0604020202020204" pitchFamily="34" charset="0"/>
              <a:cs typeface="Arial" panose="020B0604020202020204" pitchFamily="34" charset="0"/>
            </a:endParaRPr>
          </a:p>
        </p:txBody>
      </p:sp>
      <p:sp>
        <p:nvSpPr>
          <p:cNvPr id="7" name="Text 5"/>
          <p:cNvSpPr/>
          <p:nvPr/>
        </p:nvSpPr>
        <p:spPr>
          <a:xfrm>
            <a:off x="877729" y="3303746"/>
            <a:ext cx="3510201" cy="279321"/>
          </a:xfrm>
          <a:prstGeom prst="rect">
            <a:avLst/>
          </a:prstGeom>
          <a:noFill/>
          <a:ln/>
        </p:spPr>
        <p:txBody>
          <a:bodyPr wrap="none" lIns="0" tIns="0" rIns="0" bIns="0" rtlCol="0" anchor="t"/>
          <a:lstStyle/>
          <a:p>
            <a:pPr marL="0" indent="0" algn="l">
              <a:lnSpc>
                <a:spcPts val="2200"/>
              </a:lnSpc>
              <a:buNone/>
            </a:pPr>
            <a:r>
              <a:rPr lang="en-US" sz="2400" b="1" dirty="0">
                <a:solidFill>
                  <a:srgbClr val="2B3541"/>
                </a:solidFill>
                <a:latin typeface="Calibri" panose="020F0502020204030204" pitchFamily="34" charset="0"/>
                <a:ea typeface="Calibri" panose="020F0502020204030204" pitchFamily="34" charset="0"/>
                <a:cs typeface="Calibri" panose="020F0502020204030204" pitchFamily="34" charset="0"/>
              </a:rPr>
              <a:t>Data Acquisition &amp; Preprocessing</a:t>
            </a:r>
            <a:endParaRPr lang="en-US" sz="2400" b="1" dirty="0">
              <a:latin typeface="Calibri" panose="020F0502020204030204" pitchFamily="34" charset="0"/>
              <a:ea typeface="Calibri" panose="020F0502020204030204" pitchFamily="34" charset="0"/>
              <a:cs typeface="Calibri" panose="020F0502020204030204" pitchFamily="34" charset="0"/>
            </a:endParaRPr>
          </a:p>
        </p:txBody>
      </p:sp>
      <p:sp>
        <p:nvSpPr>
          <p:cNvPr id="8" name="Text 6"/>
          <p:cNvSpPr/>
          <p:nvPr/>
        </p:nvSpPr>
        <p:spPr>
          <a:xfrm>
            <a:off x="877729" y="3697010"/>
            <a:ext cx="3881318" cy="1215866"/>
          </a:xfrm>
          <a:prstGeom prst="rect">
            <a:avLst/>
          </a:prstGeom>
          <a:noFill/>
          <a:ln/>
        </p:spPr>
        <p:txBody>
          <a:bodyPr wrap="square" lIns="0" tIns="0" rIns="0" bIns="0" rtlCol="0" anchor="t"/>
          <a:lstStyle/>
          <a:p>
            <a:pPr marL="0" indent="0" algn="l">
              <a:lnSpc>
                <a:spcPts val="2350"/>
              </a:lnSpc>
              <a:buNone/>
            </a:pPr>
            <a:r>
              <a:rPr lang="en-US" sz="1450" dirty="0">
                <a:solidFill>
                  <a:srgbClr val="2B3541"/>
                </a:solidFill>
                <a:latin typeface="Arial" panose="020B0604020202020204" pitchFamily="34" charset="0"/>
                <a:ea typeface="Calibri" panose="020F0502020204030204" pitchFamily="34" charset="0"/>
                <a:cs typeface="Arial" panose="020B0604020202020204" pitchFamily="34" charset="0"/>
              </a:rPr>
              <a:t>Download 5 years of stock data for 10 companies listed on different sectors from Yahoo Finance, followed by comprehensive normalization and reshaping.</a:t>
            </a:r>
            <a:endParaRPr lang="en-US" sz="1450" dirty="0">
              <a:latin typeface="Arial" panose="020B0604020202020204" pitchFamily="34" charset="0"/>
              <a:cs typeface="Arial" panose="020B0604020202020204" pitchFamily="34" charset="0"/>
            </a:endParaRPr>
          </a:p>
        </p:txBody>
      </p:sp>
      <p:sp>
        <p:nvSpPr>
          <p:cNvPr id="9" name="Shape 7"/>
          <p:cNvSpPr/>
          <p:nvPr/>
        </p:nvSpPr>
        <p:spPr>
          <a:xfrm>
            <a:off x="5161717" y="2805946"/>
            <a:ext cx="4306848" cy="91440"/>
          </a:xfrm>
          <a:prstGeom prst="roundRect">
            <a:avLst>
              <a:gd name="adj" fmla="val 87268"/>
            </a:avLst>
          </a:prstGeom>
          <a:solidFill>
            <a:srgbClr val="3371A5"/>
          </a:solidFill>
          <a:ln/>
        </p:spPr>
      </p:sp>
      <p:sp>
        <p:nvSpPr>
          <p:cNvPr id="10" name="Shape 8"/>
          <p:cNvSpPr/>
          <p:nvPr/>
        </p:nvSpPr>
        <p:spPr>
          <a:xfrm>
            <a:off x="7030105" y="2543889"/>
            <a:ext cx="569952" cy="569952"/>
          </a:xfrm>
          <a:prstGeom prst="roundRect">
            <a:avLst>
              <a:gd name="adj" fmla="val 160435"/>
            </a:avLst>
          </a:prstGeom>
          <a:solidFill>
            <a:srgbClr val="3371A5"/>
          </a:solidFill>
          <a:ln/>
        </p:spPr>
      </p:sp>
      <p:sp>
        <p:nvSpPr>
          <p:cNvPr id="11" name="Text 9"/>
          <p:cNvSpPr/>
          <p:nvPr/>
        </p:nvSpPr>
        <p:spPr>
          <a:xfrm>
            <a:off x="7201079" y="2686407"/>
            <a:ext cx="227886" cy="284917"/>
          </a:xfrm>
          <a:prstGeom prst="rect">
            <a:avLst/>
          </a:prstGeom>
          <a:noFill/>
          <a:ln/>
        </p:spPr>
        <p:txBody>
          <a:bodyPr wrap="none" lIns="0" tIns="0" rIns="0" bIns="0" rtlCol="0" anchor="t"/>
          <a:lstStyle/>
          <a:p>
            <a:pPr marL="0" indent="0" algn="l">
              <a:lnSpc>
                <a:spcPts val="2850"/>
              </a:lnSpc>
              <a:buNone/>
            </a:pPr>
            <a:r>
              <a:rPr lang="en-US" sz="1750" dirty="0">
                <a:solidFill>
                  <a:srgbClr val="FFFFFF"/>
                </a:solidFill>
                <a:latin typeface="Arial" panose="020B0604020202020204" pitchFamily="34" charset="0"/>
                <a:ea typeface="Funnel Display" pitchFamily="34" charset="-122"/>
                <a:cs typeface="Arial" panose="020B0604020202020204" pitchFamily="34" charset="0"/>
              </a:rPr>
              <a:t>2</a:t>
            </a:r>
            <a:endParaRPr lang="en-US" sz="1750" dirty="0">
              <a:latin typeface="Arial" panose="020B0604020202020204" pitchFamily="34" charset="0"/>
              <a:cs typeface="Arial" panose="020B0604020202020204" pitchFamily="34" charset="0"/>
            </a:endParaRPr>
          </a:p>
        </p:txBody>
      </p:sp>
      <p:sp>
        <p:nvSpPr>
          <p:cNvPr id="12" name="Text 10"/>
          <p:cNvSpPr/>
          <p:nvPr/>
        </p:nvSpPr>
        <p:spPr>
          <a:xfrm>
            <a:off x="5374481" y="3303746"/>
            <a:ext cx="2936558" cy="279321"/>
          </a:xfrm>
          <a:prstGeom prst="rect">
            <a:avLst/>
          </a:prstGeom>
          <a:noFill/>
          <a:ln/>
        </p:spPr>
        <p:txBody>
          <a:bodyPr wrap="none" lIns="0" tIns="0" rIns="0" bIns="0" rtlCol="0" anchor="t"/>
          <a:lstStyle/>
          <a:p>
            <a:pPr marL="0" indent="0" algn="l">
              <a:lnSpc>
                <a:spcPts val="2200"/>
              </a:lnSpc>
              <a:buNone/>
            </a:pPr>
            <a:r>
              <a:rPr lang="en-US" sz="2000" b="1" dirty="0">
                <a:solidFill>
                  <a:srgbClr val="2B3541"/>
                </a:solidFill>
                <a:latin typeface="Arial" panose="020B0604020202020204" pitchFamily="34" charset="0"/>
                <a:ea typeface="Funnel Display" pitchFamily="34" charset="-122"/>
                <a:cs typeface="Arial" panose="020B0604020202020204" pitchFamily="34" charset="0"/>
              </a:rPr>
              <a:t>Model Training &amp; Evaluation</a:t>
            </a:r>
            <a:endParaRPr lang="en-US" sz="2000" b="1" dirty="0">
              <a:latin typeface="Arial" panose="020B0604020202020204" pitchFamily="34" charset="0"/>
              <a:cs typeface="Arial" panose="020B0604020202020204" pitchFamily="34" charset="0"/>
            </a:endParaRPr>
          </a:p>
        </p:txBody>
      </p:sp>
      <p:sp>
        <p:nvSpPr>
          <p:cNvPr id="13" name="Text 11"/>
          <p:cNvSpPr/>
          <p:nvPr/>
        </p:nvSpPr>
        <p:spPr>
          <a:xfrm>
            <a:off x="5374481" y="3697010"/>
            <a:ext cx="3881318" cy="1215866"/>
          </a:xfrm>
          <a:prstGeom prst="rect">
            <a:avLst/>
          </a:prstGeom>
          <a:noFill/>
          <a:ln/>
        </p:spPr>
        <p:txBody>
          <a:bodyPr wrap="square" lIns="0" tIns="0" rIns="0" bIns="0" rtlCol="0" anchor="t"/>
          <a:lstStyle/>
          <a:p>
            <a:pPr marL="0" indent="0" algn="l">
              <a:lnSpc>
                <a:spcPts val="2350"/>
              </a:lnSpc>
              <a:buNone/>
            </a:pPr>
            <a:r>
              <a:rPr lang="en-US" sz="1450" dirty="0">
                <a:solidFill>
                  <a:srgbClr val="2B3541"/>
                </a:solidFill>
                <a:latin typeface="Arial" panose="020B0604020202020204" pitchFamily="34" charset="0"/>
                <a:ea typeface="Funnel Sans" pitchFamily="34" charset="-122"/>
                <a:cs typeface="Arial" panose="020B0604020202020204" pitchFamily="34" charset="0"/>
              </a:rPr>
              <a:t>Split data into training/testing sets, define, train, and test an LSTM model. Evaluate performance using Mean Squared Error (MSE) and Mean Absolute Error (MAE).</a:t>
            </a:r>
            <a:endParaRPr lang="en-US" sz="1450" dirty="0">
              <a:latin typeface="Arial" panose="020B0604020202020204" pitchFamily="34" charset="0"/>
              <a:cs typeface="Arial" panose="020B0604020202020204" pitchFamily="34" charset="0"/>
            </a:endParaRPr>
          </a:p>
        </p:txBody>
      </p:sp>
      <p:sp>
        <p:nvSpPr>
          <p:cNvPr id="14" name="Shape 12"/>
          <p:cNvSpPr/>
          <p:nvPr/>
        </p:nvSpPr>
        <p:spPr>
          <a:xfrm>
            <a:off x="9658469" y="2805946"/>
            <a:ext cx="4306848" cy="91440"/>
          </a:xfrm>
          <a:prstGeom prst="roundRect">
            <a:avLst>
              <a:gd name="adj" fmla="val 87268"/>
            </a:avLst>
          </a:prstGeom>
          <a:solidFill>
            <a:srgbClr val="3371A5"/>
          </a:solidFill>
          <a:ln/>
        </p:spPr>
      </p:sp>
      <p:sp>
        <p:nvSpPr>
          <p:cNvPr id="15" name="Shape 13"/>
          <p:cNvSpPr/>
          <p:nvPr/>
        </p:nvSpPr>
        <p:spPr>
          <a:xfrm>
            <a:off x="11526857" y="2543889"/>
            <a:ext cx="569952" cy="569952"/>
          </a:xfrm>
          <a:prstGeom prst="roundRect">
            <a:avLst>
              <a:gd name="adj" fmla="val 160435"/>
            </a:avLst>
          </a:prstGeom>
          <a:solidFill>
            <a:srgbClr val="3371A5"/>
          </a:solidFill>
          <a:ln/>
        </p:spPr>
      </p:sp>
      <p:sp>
        <p:nvSpPr>
          <p:cNvPr id="16" name="Text 14"/>
          <p:cNvSpPr/>
          <p:nvPr/>
        </p:nvSpPr>
        <p:spPr>
          <a:xfrm>
            <a:off x="11697831" y="2686407"/>
            <a:ext cx="227886" cy="284917"/>
          </a:xfrm>
          <a:prstGeom prst="rect">
            <a:avLst/>
          </a:prstGeom>
          <a:noFill/>
          <a:ln/>
        </p:spPr>
        <p:txBody>
          <a:bodyPr wrap="none" lIns="0" tIns="0" rIns="0" bIns="0" rtlCol="0" anchor="t"/>
          <a:lstStyle/>
          <a:p>
            <a:pPr marL="0" indent="0" algn="l">
              <a:lnSpc>
                <a:spcPts val="2850"/>
              </a:lnSpc>
              <a:buNone/>
            </a:pPr>
            <a:r>
              <a:rPr lang="en-US" sz="1750" dirty="0">
                <a:solidFill>
                  <a:srgbClr val="FFFFFF"/>
                </a:solidFill>
                <a:latin typeface="Arial" panose="020B0604020202020204" pitchFamily="34" charset="0"/>
                <a:ea typeface="Funnel Display" pitchFamily="34" charset="-122"/>
                <a:cs typeface="Arial" panose="020B0604020202020204" pitchFamily="34" charset="0"/>
              </a:rPr>
              <a:t>3</a:t>
            </a:r>
            <a:endParaRPr lang="en-US" sz="1750" dirty="0">
              <a:latin typeface="Arial" panose="020B0604020202020204" pitchFamily="34" charset="0"/>
              <a:cs typeface="Arial" panose="020B0604020202020204" pitchFamily="34" charset="0"/>
            </a:endParaRPr>
          </a:p>
        </p:txBody>
      </p:sp>
      <p:sp>
        <p:nvSpPr>
          <p:cNvPr id="17" name="Text 15"/>
          <p:cNvSpPr/>
          <p:nvPr/>
        </p:nvSpPr>
        <p:spPr>
          <a:xfrm>
            <a:off x="9871234" y="3317456"/>
            <a:ext cx="2421850" cy="279321"/>
          </a:xfrm>
          <a:prstGeom prst="rect">
            <a:avLst/>
          </a:prstGeom>
          <a:noFill/>
          <a:ln/>
        </p:spPr>
        <p:txBody>
          <a:bodyPr wrap="none" lIns="0" tIns="0" rIns="0" bIns="0" rtlCol="0" anchor="t"/>
          <a:lstStyle/>
          <a:p>
            <a:pPr marL="0" indent="0" algn="l">
              <a:lnSpc>
                <a:spcPts val="2200"/>
              </a:lnSpc>
              <a:buNone/>
            </a:pPr>
            <a:r>
              <a:rPr lang="en-US" sz="2400" b="1" dirty="0">
                <a:solidFill>
                  <a:srgbClr val="2B3541"/>
                </a:solidFill>
                <a:latin typeface="Calibri" panose="020F0502020204030204" pitchFamily="34" charset="0"/>
                <a:ea typeface="Calibri" panose="020F0502020204030204" pitchFamily="34" charset="0"/>
                <a:cs typeface="Calibri" panose="020F0502020204030204" pitchFamily="34" charset="0"/>
              </a:rPr>
              <a:t>Future Price Prediction</a:t>
            </a:r>
            <a:endParaRPr lang="en-US" sz="2400" b="1" dirty="0">
              <a:latin typeface="Calibri" panose="020F0502020204030204" pitchFamily="34" charset="0"/>
              <a:ea typeface="Calibri" panose="020F0502020204030204" pitchFamily="34" charset="0"/>
              <a:cs typeface="Calibri" panose="020F0502020204030204" pitchFamily="34" charset="0"/>
            </a:endParaRPr>
          </a:p>
        </p:txBody>
      </p:sp>
      <p:sp>
        <p:nvSpPr>
          <p:cNvPr id="18" name="Text 16"/>
          <p:cNvSpPr/>
          <p:nvPr/>
        </p:nvSpPr>
        <p:spPr>
          <a:xfrm>
            <a:off x="9871234" y="3697010"/>
            <a:ext cx="3881318" cy="911900"/>
          </a:xfrm>
          <a:prstGeom prst="rect">
            <a:avLst/>
          </a:prstGeom>
          <a:noFill/>
          <a:ln/>
        </p:spPr>
        <p:txBody>
          <a:bodyPr wrap="square" lIns="0" tIns="0" rIns="0" bIns="0" rtlCol="0" anchor="t"/>
          <a:lstStyle/>
          <a:p>
            <a:pPr marL="0" indent="0" algn="l">
              <a:lnSpc>
                <a:spcPts val="2350"/>
              </a:lnSpc>
              <a:buNone/>
            </a:pPr>
            <a:r>
              <a:rPr lang="en-US" sz="1450" dirty="0">
                <a:solidFill>
                  <a:srgbClr val="2B3541"/>
                </a:solidFill>
                <a:latin typeface="Arial" panose="020B0604020202020204" pitchFamily="34" charset="0"/>
                <a:ea typeface="Funnel Sans" pitchFamily="34" charset="-122"/>
                <a:cs typeface="Arial" panose="020B0604020202020204" pitchFamily="34" charset="0"/>
              </a:rPr>
              <a:t>Develop a function to predict the next 30 days' stock prices for a user-specified company, complete with visual plotting.</a:t>
            </a:r>
            <a:endParaRPr lang="en-US" sz="1450" dirty="0">
              <a:latin typeface="Arial" panose="020B0604020202020204" pitchFamily="34" charset="0"/>
              <a:cs typeface="Arial" panose="020B0604020202020204" pitchFamily="34" charset="0"/>
            </a:endParaRPr>
          </a:p>
        </p:txBody>
      </p:sp>
      <p:sp>
        <p:nvSpPr>
          <p:cNvPr id="19" name="Text 17"/>
          <p:cNvSpPr/>
          <p:nvPr/>
        </p:nvSpPr>
        <p:spPr>
          <a:xfrm>
            <a:off x="664964" y="5410557"/>
            <a:ext cx="2682240" cy="335280"/>
          </a:xfrm>
          <a:prstGeom prst="rect">
            <a:avLst/>
          </a:prstGeom>
          <a:noFill/>
          <a:ln/>
        </p:spPr>
        <p:txBody>
          <a:bodyPr wrap="none" lIns="0" tIns="0" rIns="0" bIns="0" rtlCol="0" anchor="t"/>
          <a:lstStyle/>
          <a:p>
            <a:pPr marL="0" indent="0" algn="l">
              <a:lnSpc>
                <a:spcPts val="2600"/>
              </a:lnSpc>
              <a:buNone/>
            </a:pPr>
            <a:r>
              <a:rPr lang="en-US" sz="3200" b="1" dirty="0">
                <a:solidFill>
                  <a:schemeClr val="accent5">
                    <a:lumMod val="75000"/>
                  </a:schemeClr>
                </a:solidFill>
                <a:ea typeface="Funnel Display" pitchFamily="34" charset="-122"/>
                <a:cs typeface="Arial" panose="020B0604020202020204" pitchFamily="34" charset="0"/>
              </a:rPr>
              <a:t>Key Python Libraries:</a:t>
            </a:r>
            <a:endParaRPr lang="en-US" sz="3200" b="1" dirty="0">
              <a:solidFill>
                <a:schemeClr val="accent5">
                  <a:lumMod val="75000"/>
                </a:schemeClr>
              </a:solidFill>
              <a:cs typeface="Arial" panose="020B0604020202020204" pitchFamily="34" charset="0"/>
            </a:endParaRPr>
          </a:p>
        </p:txBody>
      </p:sp>
      <p:sp>
        <p:nvSpPr>
          <p:cNvPr id="20" name="Text 18"/>
          <p:cNvSpPr/>
          <p:nvPr/>
        </p:nvSpPr>
        <p:spPr>
          <a:xfrm>
            <a:off x="664964" y="5970385"/>
            <a:ext cx="13300472" cy="233010"/>
          </a:xfrm>
          <a:prstGeom prst="rect">
            <a:avLst/>
          </a:prstGeom>
          <a:noFill/>
          <a:ln/>
        </p:spPr>
        <p:txBody>
          <a:bodyPr wrap="none" lIns="0" tIns="0" rIns="0" bIns="0" rtlCol="0" anchor="t"/>
          <a:lstStyle/>
          <a:p>
            <a:pPr marL="342900" indent="-342900" algn="l">
              <a:lnSpc>
                <a:spcPts val="2350"/>
              </a:lnSpc>
              <a:buSzPct val="100000"/>
              <a:buChar char="•"/>
            </a:pPr>
            <a:r>
              <a:rPr lang="en-US" sz="2000" b="1" dirty="0">
                <a:solidFill>
                  <a:srgbClr val="2B3541"/>
                </a:solidFill>
                <a:ea typeface="Funnel Sans" pitchFamily="34" charset="-122"/>
                <a:cs typeface="Arial" panose="020B0604020202020204" pitchFamily="34" charset="0"/>
              </a:rPr>
              <a:t>Numerical Operations:</a:t>
            </a:r>
            <a:r>
              <a:rPr lang="en-US" sz="2000" dirty="0">
                <a:solidFill>
                  <a:srgbClr val="2B3541"/>
                </a:solidFill>
                <a:ea typeface="Funnel Sans" pitchFamily="34" charset="-122"/>
                <a:cs typeface="Arial" panose="020B0604020202020204" pitchFamily="34" charset="0"/>
              </a:rPr>
              <a:t> NumPy, Pandas</a:t>
            </a:r>
          </a:p>
        </p:txBody>
      </p:sp>
      <p:sp>
        <p:nvSpPr>
          <p:cNvPr id="21" name="Text 19"/>
          <p:cNvSpPr/>
          <p:nvPr/>
        </p:nvSpPr>
        <p:spPr>
          <a:xfrm>
            <a:off x="664964" y="6356986"/>
            <a:ext cx="13300472" cy="348138"/>
          </a:xfrm>
          <a:prstGeom prst="rect">
            <a:avLst/>
          </a:prstGeom>
          <a:noFill/>
          <a:ln/>
        </p:spPr>
        <p:txBody>
          <a:bodyPr wrap="none" lIns="0" tIns="0" rIns="0" bIns="0" rtlCol="0" anchor="t"/>
          <a:lstStyle/>
          <a:p>
            <a:pPr marL="342900" indent="-342900" algn="l">
              <a:lnSpc>
                <a:spcPts val="2350"/>
              </a:lnSpc>
              <a:buSzPct val="100000"/>
              <a:buChar char="•"/>
            </a:pPr>
            <a:r>
              <a:rPr lang="en-US" sz="2000" b="1" dirty="0">
                <a:solidFill>
                  <a:srgbClr val="2B3541"/>
                </a:solidFill>
                <a:ea typeface="Funnel Sans" pitchFamily="34" charset="-122"/>
                <a:cs typeface="Arial" panose="020B0604020202020204" pitchFamily="34" charset="0"/>
              </a:rPr>
              <a:t>Data Visualization and collection:</a:t>
            </a:r>
            <a:r>
              <a:rPr lang="en-US" sz="2000" dirty="0">
                <a:solidFill>
                  <a:srgbClr val="2B3541"/>
                </a:solidFill>
                <a:ea typeface="Funnel Sans" pitchFamily="34" charset="-122"/>
                <a:cs typeface="Arial" panose="020B0604020202020204" pitchFamily="34" charset="0"/>
              </a:rPr>
              <a:t> Matplotlib, yfinance </a:t>
            </a:r>
            <a:endParaRPr lang="en-US" sz="2000" dirty="0">
              <a:cs typeface="Arial" panose="020B0604020202020204" pitchFamily="34" charset="0"/>
            </a:endParaRPr>
          </a:p>
        </p:txBody>
      </p:sp>
      <p:sp>
        <p:nvSpPr>
          <p:cNvPr id="22" name="Text 20"/>
          <p:cNvSpPr/>
          <p:nvPr/>
        </p:nvSpPr>
        <p:spPr>
          <a:xfrm>
            <a:off x="664964" y="6771560"/>
            <a:ext cx="13300472" cy="303968"/>
          </a:xfrm>
          <a:prstGeom prst="rect">
            <a:avLst/>
          </a:prstGeom>
          <a:noFill/>
          <a:ln/>
        </p:spPr>
        <p:txBody>
          <a:bodyPr wrap="none" lIns="0" tIns="0" rIns="0" bIns="0" rtlCol="0" anchor="t"/>
          <a:lstStyle/>
          <a:p>
            <a:pPr marL="342900" indent="-342900" algn="l">
              <a:lnSpc>
                <a:spcPts val="2350"/>
              </a:lnSpc>
              <a:buSzPct val="100000"/>
              <a:buChar char="•"/>
            </a:pPr>
            <a:r>
              <a:rPr lang="en-US" sz="2000" b="1" dirty="0">
                <a:solidFill>
                  <a:srgbClr val="2B3541"/>
                </a:solidFill>
                <a:ea typeface="Funnel Sans" pitchFamily="34" charset="-122"/>
                <a:cs typeface="Arial" panose="020B0604020202020204" pitchFamily="34" charset="0"/>
              </a:rPr>
              <a:t>Machine Learning Utilities:</a:t>
            </a:r>
            <a:r>
              <a:rPr lang="en-US" sz="2000" dirty="0">
                <a:solidFill>
                  <a:srgbClr val="2B3541"/>
                </a:solidFill>
                <a:ea typeface="Funnel Sans" pitchFamily="34" charset="-122"/>
                <a:cs typeface="Arial" panose="020B0604020202020204" pitchFamily="34" charset="0"/>
              </a:rPr>
              <a:t> Scikit-learn</a:t>
            </a:r>
            <a:endParaRPr lang="en-US" sz="2000" dirty="0">
              <a:cs typeface="Arial" panose="020B0604020202020204" pitchFamily="34" charset="0"/>
            </a:endParaRPr>
          </a:p>
        </p:txBody>
      </p:sp>
      <p:sp>
        <p:nvSpPr>
          <p:cNvPr id="23" name="Text 21"/>
          <p:cNvSpPr/>
          <p:nvPr/>
        </p:nvSpPr>
        <p:spPr>
          <a:xfrm>
            <a:off x="664845" y="7204714"/>
            <a:ext cx="13300472" cy="303968"/>
          </a:xfrm>
          <a:prstGeom prst="rect">
            <a:avLst/>
          </a:prstGeom>
          <a:noFill/>
          <a:ln/>
        </p:spPr>
        <p:txBody>
          <a:bodyPr wrap="none" lIns="0" tIns="0" rIns="0" bIns="0" rtlCol="0" anchor="t"/>
          <a:lstStyle/>
          <a:p>
            <a:pPr marL="342900" indent="-342900" algn="l">
              <a:lnSpc>
                <a:spcPts val="2350"/>
              </a:lnSpc>
              <a:buSzPct val="100000"/>
              <a:buChar char="•"/>
            </a:pPr>
            <a:r>
              <a:rPr lang="en-US" sz="2000" b="1" dirty="0">
                <a:solidFill>
                  <a:srgbClr val="2B3541"/>
                </a:solidFill>
                <a:ea typeface="Funnel Sans" pitchFamily="34" charset="-122"/>
                <a:cs typeface="Arial" panose="020B0604020202020204" pitchFamily="34" charset="0"/>
              </a:rPr>
              <a:t>Deep Learning Frameworks:</a:t>
            </a:r>
            <a:r>
              <a:rPr lang="en-US" sz="2000" dirty="0">
                <a:solidFill>
                  <a:srgbClr val="2B3541"/>
                </a:solidFill>
                <a:ea typeface="Funnel Sans" pitchFamily="34" charset="-122"/>
                <a:cs typeface="Arial" panose="020B0604020202020204" pitchFamily="34" charset="0"/>
              </a:rPr>
              <a:t> TensorFlow, Keras</a:t>
            </a:r>
            <a:endParaRPr lang="en-US" sz="2000" dirty="0">
              <a:cs typeface="Arial" panose="020B0604020202020204" pitchFamily="34" charset="0"/>
            </a:endParaRPr>
          </a:p>
        </p:txBody>
      </p:sp>
      <p:graphicFrame>
        <p:nvGraphicFramePr>
          <p:cNvPr id="24" name="Table 23">
            <a:extLst>
              <a:ext uri="{FF2B5EF4-FFF2-40B4-BE49-F238E27FC236}">
                <a16:creationId xmlns:a16="http://schemas.microsoft.com/office/drawing/2014/main" id="{9AD807FB-E870-73AB-5977-30AE749567B3}"/>
              </a:ext>
            </a:extLst>
          </p:cNvPr>
          <p:cNvGraphicFramePr>
            <a:graphicFrameLocks noGrp="1"/>
          </p:cNvGraphicFramePr>
          <p:nvPr>
            <p:extLst>
              <p:ext uri="{D42A27DB-BD31-4B8C-83A1-F6EECF244321}">
                <p14:modId xmlns:p14="http://schemas.microsoft.com/office/powerpoint/2010/main" val="3824514028"/>
              </p:ext>
            </p:extLst>
          </p:nvPr>
        </p:nvGraphicFramePr>
        <p:xfrm>
          <a:off x="685969" y="2897386"/>
          <a:ext cx="13279348" cy="2064907"/>
        </p:xfrm>
        <a:graphic>
          <a:graphicData uri="http://schemas.openxmlformats.org/drawingml/2006/table">
            <a:tbl>
              <a:tblPr/>
              <a:tblGrid>
                <a:gridCol w="13279348">
                  <a:extLst>
                    <a:ext uri="{9D8B030D-6E8A-4147-A177-3AD203B41FA5}">
                      <a16:colId xmlns:a16="http://schemas.microsoft.com/office/drawing/2014/main" val="3573007288"/>
                    </a:ext>
                  </a:extLst>
                </a:gridCol>
              </a:tblGrid>
              <a:tr h="2064907">
                <a:tc>
                  <a:txBody>
                    <a:bodyPr/>
                    <a:lstStyle/>
                    <a:p>
                      <a:pPr algn="l"/>
                      <a:endParaRPr lang="en-IN"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3418149"/>
                  </a:ext>
                </a:extLst>
              </a:tr>
            </a:tbl>
          </a:graphicData>
        </a:graphic>
      </p:graphicFrame>
      <p:cxnSp>
        <p:nvCxnSpPr>
          <p:cNvPr id="26" name="Straight Connector 25">
            <a:extLst>
              <a:ext uri="{FF2B5EF4-FFF2-40B4-BE49-F238E27FC236}">
                <a16:creationId xmlns:a16="http://schemas.microsoft.com/office/drawing/2014/main" id="{B569CBC5-A5A3-9088-7A7B-2129EF8A708D}"/>
              </a:ext>
            </a:extLst>
          </p:cNvPr>
          <p:cNvCxnSpPr>
            <a:cxnSpLocks/>
          </p:cNvCxnSpPr>
          <p:nvPr/>
        </p:nvCxnSpPr>
        <p:spPr>
          <a:xfrm>
            <a:off x="5161717" y="2921620"/>
            <a:ext cx="0" cy="2040673"/>
          </a:xfrm>
          <a:prstGeom prst="line">
            <a:avLst/>
          </a:prstGeom>
          <a:ln/>
        </p:spPr>
        <p:style>
          <a:lnRef idx="3">
            <a:schemeClr val="dk1"/>
          </a:lnRef>
          <a:fillRef idx="0">
            <a:schemeClr val="dk1"/>
          </a:fillRef>
          <a:effectRef idx="2">
            <a:schemeClr val="dk1"/>
          </a:effectRef>
          <a:fontRef idx="minor">
            <a:schemeClr val="tx1"/>
          </a:fontRef>
        </p:style>
      </p:cxnSp>
      <p:cxnSp>
        <p:nvCxnSpPr>
          <p:cNvPr id="29" name="Straight Connector 28">
            <a:extLst>
              <a:ext uri="{FF2B5EF4-FFF2-40B4-BE49-F238E27FC236}">
                <a16:creationId xmlns:a16="http://schemas.microsoft.com/office/drawing/2014/main" id="{9155E4A1-3A25-F793-F504-54272BE2EC94}"/>
              </a:ext>
            </a:extLst>
          </p:cNvPr>
          <p:cNvCxnSpPr>
            <a:cxnSpLocks/>
          </p:cNvCxnSpPr>
          <p:nvPr/>
        </p:nvCxnSpPr>
        <p:spPr>
          <a:xfrm>
            <a:off x="9578898" y="2897386"/>
            <a:ext cx="0" cy="2064907"/>
          </a:xfrm>
          <a:prstGeom prst="line">
            <a:avLst/>
          </a:prstGeom>
        </p:spPr>
        <p:style>
          <a:lnRef idx="3">
            <a:schemeClr val="dk1"/>
          </a:lnRef>
          <a:fillRef idx="0">
            <a:schemeClr val="dk1"/>
          </a:fillRef>
          <a:effectRef idx="2">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262363" y="247319"/>
            <a:ext cx="7337449" cy="511016"/>
          </a:xfrm>
          <a:prstGeom prst="rect">
            <a:avLst/>
          </a:prstGeom>
          <a:noFill/>
          <a:ln/>
        </p:spPr>
        <p:txBody>
          <a:bodyPr wrap="none" lIns="0" tIns="0" rIns="0" bIns="0" rtlCol="0" anchor="t"/>
          <a:lstStyle/>
          <a:p>
            <a:pPr marL="0" indent="0" algn="l">
              <a:lnSpc>
                <a:spcPts val="4000"/>
              </a:lnSpc>
              <a:buNone/>
            </a:pPr>
            <a:r>
              <a:rPr lang="en-US" sz="4000" dirty="0">
                <a:solidFill>
                  <a:srgbClr val="204C8E"/>
                </a:solidFill>
                <a:latin typeface="Arial" panose="020B0604020202020204" pitchFamily="34" charset="0"/>
                <a:ea typeface="Funnel Display" pitchFamily="34" charset="-122"/>
                <a:cs typeface="Arial" panose="020B0604020202020204" pitchFamily="34" charset="0"/>
              </a:rPr>
              <a:t>Why LSTM for Stock Prediction?</a:t>
            </a:r>
            <a:endParaRPr lang="en-US" sz="4000" dirty="0">
              <a:latin typeface="Arial" panose="020B0604020202020204" pitchFamily="34" charset="0"/>
              <a:cs typeface="Arial" panose="020B0604020202020204" pitchFamily="34" charset="0"/>
            </a:endParaRPr>
          </a:p>
        </p:txBody>
      </p:sp>
      <p:pic>
        <p:nvPicPr>
          <p:cNvPr id="3" name="Image 0"/>
          <p:cNvPicPr>
            <a:picLocks noChangeAspect="1"/>
          </p:cNvPicPr>
          <p:nvPr/>
        </p:nvPicPr>
        <p:blipFill>
          <a:blip r:embed="rId3"/>
          <a:srcRect/>
          <a:stretch/>
        </p:blipFill>
        <p:spPr>
          <a:xfrm>
            <a:off x="366258" y="2754566"/>
            <a:ext cx="5960575" cy="5227715"/>
          </a:xfrm>
          <a:prstGeom prst="rect">
            <a:avLst/>
          </a:prstGeom>
        </p:spPr>
      </p:pic>
      <p:sp>
        <p:nvSpPr>
          <p:cNvPr id="4" name="Text 1"/>
          <p:cNvSpPr/>
          <p:nvPr/>
        </p:nvSpPr>
        <p:spPr>
          <a:xfrm>
            <a:off x="366258" y="946917"/>
            <a:ext cx="5711157" cy="1604059"/>
          </a:xfrm>
          <a:prstGeom prst="rect">
            <a:avLst/>
          </a:prstGeom>
          <a:noFill/>
          <a:ln/>
        </p:spPr>
        <p:txBody>
          <a:bodyPr wrap="square" lIns="0" tIns="0" rIns="0" bIns="0" rtlCol="0" anchor="t"/>
          <a:lstStyle/>
          <a:p>
            <a:pPr marL="285750" indent="-285750" algn="just">
              <a:lnSpc>
                <a:spcPts val="2150"/>
              </a:lnSpc>
              <a:buFont typeface="Arial" panose="020B0604020202020204" pitchFamily="34" charset="0"/>
              <a:buChar char="•"/>
            </a:pPr>
            <a:r>
              <a:rPr lang="en-US" b="1" dirty="0">
                <a:solidFill>
                  <a:srgbClr val="2B3541"/>
                </a:solidFill>
                <a:latin typeface="Arial" panose="020B0604020202020204" pitchFamily="34" charset="0"/>
                <a:ea typeface="Funnel Sans" pitchFamily="34" charset="-122"/>
                <a:cs typeface="Arial" panose="020B0604020202020204" pitchFamily="34" charset="0"/>
              </a:rPr>
              <a:t>Long Short-Term Memory (LSTM)</a:t>
            </a:r>
            <a:r>
              <a:rPr lang="en-US" dirty="0">
                <a:solidFill>
                  <a:srgbClr val="2B3541"/>
                </a:solidFill>
                <a:latin typeface="Arial" panose="020B0604020202020204" pitchFamily="34" charset="0"/>
                <a:ea typeface="Funnel Sans" pitchFamily="34" charset="-122"/>
                <a:cs typeface="Arial" panose="020B0604020202020204" pitchFamily="34" charset="0"/>
              </a:rPr>
              <a:t> networks are ideal for stock price forecasting. Their design allows them to learn long-term dependencies in sequential data, which is crucial for identifying historical patterns in financial markets.</a:t>
            </a:r>
            <a:endParaRPr lang="en-US" dirty="0">
              <a:latin typeface="Arial" panose="020B0604020202020204" pitchFamily="34" charset="0"/>
              <a:cs typeface="Arial" panose="020B0604020202020204" pitchFamily="34" charset="0"/>
            </a:endParaRPr>
          </a:p>
        </p:txBody>
      </p:sp>
      <p:sp>
        <p:nvSpPr>
          <p:cNvPr id="5" name="Text 2"/>
          <p:cNvSpPr/>
          <p:nvPr/>
        </p:nvSpPr>
        <p:spPr>
          <a:xfrm>
            <a:off x="6793706" y="4016540"/>
            <a:ext cx="6495217" cy="359694"/>
          </a:xfrm>
          <a:prstGeom prst="rect">
            <a:avLst/>
          </a:prstGeom>
          <a:noFill/>
          <a:ln/>
        </p:spPr>
        <p:txBody>
          <a:bodyPr wrap="none" lIns="0" tIns="0" rIns="0" bIns="0" rtlCol="0" anchor="t"/>
          <a:lstStyle/>
          <a:p>
            <a:pPr marL="0" indent="0">
              <a:lnSpc>
                <a:spcPts val="2150"/>
              </a:lnSpc>
              <a:buNone/>
            </a:pPr>
            <a:r>
              <a:rPr lang="en-US" sz="2000" b="1" dirty="0">
                <a:solidFill>
                  <a:srgbClr val="2B3541"/>
                </a:solidFill>
                <a:latin typeface="Arial" panose="020B0604020202020204" pitchFamily="34" charset="0"/>
                <a:ea typeface="Funnel Sans" pitchFamily="34" charset="-122"/>
                <a:cs typeface="Arial" panose="020B0604020202020204" pitchFamily="34" charset="0"/>
              </a:rPr>
              <a:t>LSTM's Key Advantages:</a:t>
            </a:r>
            <a:endParaRPr lang="en-US" sz="2000" dirty="0">
              <a:latin typeface="Arial" panose="020B0604020202020204" pitchFamily="34" charset="0"/>
              <a:cs typeface="Arial" panose="020B0604020202020204" pitchFamily="34" charset="0"/>
            </a:endParaRPr>
          </a:p>
        </p:txBody>
      </p:sp>
      <p:sp>
        <p:nvSpPr>
          <p:cNvPr id="6" name="Text 3"/>
          <p:cNvSpPr/>
          <p:nvPr/>
        </p:nvSpPr>
        <p:spPr>
          <a:xfrm>
            <a:off x="7173819" y="4431251"/>
            <a:ext cx="6973825" cy="616033"/>
          </a:xfrm>
          <a:prstGeom prst="rect">
            <a:avLst/>
          </a:prstGeom>
          <a:noFill/>
          <a:ln/>
        </p:spPr>
        <p:txBody>
          <a:bodyPr wrap="square" lIns="0" tIns="0" rIns="0" bIns="0" rtlCol="0" anchor="t"/>
          <a:lstStyle/>
          <a:p>
            <a:pPr marL="285750" indent="-285750" algn="just">
              <a:lnSpc>
                <a:spcPts val="2150"/>
              </a:lnSpc>
              <a:buSzPct val="100000"/>
              <a:buFont typeface="Arial" panose="020B0604020202020204" pitchFamily="34" charset="0"/>
              <a:buChar char="•"/>
            </a:pPr>
            <a:r>
              <a:rPr lang="en-US" b="1" dirty="0">
                <a:solidFill>
                  <a:srgbClr val="2B3541"/>
                </a:solidFill>
                <a:latin typeface="Arial" panose="020B0604020202020204" pitchFamily="34" charset="0"/>
                <a:ea typeface="Funnel Sans" pitchFamily="34" charset="-122"/>
                <a:cs typeface="Arial" panose="020B0604020202020204" pitchFamily="34" charset="0"/>
              </a:rPr>
              <a:t>Sequential Dependency:</a:t>
            </a:r>
            <a:r>
              <a:rPr lang="en-US" dirty="0">
                <a:solidFill>
                  <a:srgbClr val="2B3541"/>
                </a:solidFill>
                <a:latin typeface="Arial" panose="020B0604020202020204" pitchFamily="34" charset="0"/>
                <a:ea typeface="Funnel Sans" pitchFamily="34" charset="-122"/>
                <a:cs typeface="Arial" panose="020B0604020202020204" pitchFamily="34" charset="0"/>
              </a:rPr>
              <a:t> </a:t>
            </a:r>
            <a:r>
              <a:rPr lang="en-US" sz="1600" dirty="0">
                <a:solidFill>
                  <a:srgbClr val="2B3541"/>
                </a:solidFill>
                <a:latin typeface="Arial" panose="020B0604020202020204" pitchFamily="34" charset="0"/>
                <a:ea typeface="Funnel Sans" pitchFamily="34" charset="-122"/>
                <a:cs typeface="Arial" panose="020B0604020202020204" pitchFamily="34" charset="0"/>
              </a:rPr>
              <a:t>LSTMs excel at capturing intricate temporal relationships in stock prices, learning from sequences of daily values.</a:t>
            </a:r>
          </a:p>
          <a:p>
            <a:pPr marL="342900" indent="-342900" algn="l">
              <a:lnSpc>
                <a:spcPts val="2150"/>
              </a:lnSpc>
              <a:buSzPct val="100000"/>
              <a:buChar char="•"/>
            </a:pPr>
            <a:endParaRPr lang="en-US" sz="1600" dirty="0">
              <a:solidFill>
                <a:srgbClr val="2B3541"/>
              </a:solidFill>
              <a:latin typeface="Arial" panose="020B0604020202020204" pitchFamily="34" charset="0"/>
              <a:cs typeface="Arial" panose="020B0604020202020204" pitchFamily="34" charset="0"/>
            </a:endParaRPr>
          </a:p>
          <a:p>
            <a:pPr marL="342900" indent="-342900" algn="l">
              <a:lnSpc>
                <a:spcPts val="2150"/>
              </a:lnSpc>
              <a:buSzPct val="100000"/>
              <a:buChar char="•"/>
            </a:pPr>
            <a:endParaRPr lang="en-US" sz="1350" dirty="0">
              <a:latin typeface="Arial" panose="020B0604020202020204" pitchFamily="34" charset="0"/>
              <a:cs typeface="Arial" panose="020B0604020202020204" pitchFamily="34" charset="0"/>
            </a:endParaRPr>
          </a:p>
        </p:txBody>
      </p:sp>
      <p:sp>
        <p:nvSpPr>
          <p:cNvPr id="7" name="Text 4"/>
          <p:cNvSpPr/>
          <p:nvPr/>
        </p:nvSpPr>
        <p:spPr>
          <a:xfrm>
            <a:off x="7173820" y="5102301"/>
            <a:ext cx="7090322" cy="928632"/>
          </a:xfrm>
          <a:prstGeom prst="rect">
            <a:avLst/>
          </a:prstGeom>
          <a:noFill/>
          <a:ln/>
        </p:spPr>
        <p:txBody>
          <a:bodyPr wrap="square" lIns="0" tIns="0" rIns="0" bIns="0" rtlCol="0" anchor="t"/>
          <a:lstStyle/>
          <a:p>
            <a:pPr marL="285750" indent="-285750" algn="just">
              <a:lnSpc>
                <a:spcPts val="2150"/>
              </a:lnSpc>
              <a:buSzPct val="100000"/>
              <a:buFont typeface="Arial" panose="020B0604020202020204" pitchFamily="34" charset="0"/>
              <a:buChar char="•"/>
            </a:pPr>
            <a:r>
              <a:rPr lang="en-US" b="1" dirty="0">
                <a:solidFill>
                  <a:srgbClr val="2B3541"/>
                </a:solidFill>
                <a:latin typeface="Arial" panose="020B0604020202020204" pitchFamily="34" charset="0"/>
                <a:ea typeface="Funnel Sans" pitchFamily="34" charset="-122"/>
                <a:cs typeface="Arial" panose="020B0604020202020204" pitchFamily="34" charset="0"/>
              </a:rPr>
              <a:t>Memory Retention:</a:t>
            </a:r>
            <a:r>
              <a:rPr lang="en-US" dirty="0">
                <a:solidFill>
                  <a:srgbClr val="2B3541"/>
                </a:solidFill>
                <a:latin typeface="Arial" panose="020B0604020202020204" pitchFamily="34" charset="0"/>
                <a:ea typeface="Funnel Sans" pitchFamily="34" charset="-122"/>
                <a:cs typeface="Arial" panose="020B0604020202020204" pitchFamily="34" charset="0"/>
              </a:rPr>
              <a:t> </a:t>
            </a:r>
            <a:r>
              <a:rPr lang="en-US" sz="1600" dirty="0">
                <a:solidFill>
                  <a:srgbClr val="2B3541"/>
                </a:solidFill>
                <a:latin typeface="Arial" panose="020B0604020202020204" pitchFamily="34" charset="0"/>
                <a:ea typeface="Funnel Sans" pitchFamily="34" charset="-122"/>
                <a:cs typeface="Arial" panose="020B0604020202020204" pitchFamily="34" charset="0"/>
              </a:rPr>
              <a:t>They overcome the vanishing gradient problem, retaining crucial information about past events that influence future performance</a:t>
            </a:r>
            <a:r>
              <a:rPr lang="en-US" sz="1350" dirty="0">
                <a:solidFill>
                  <a:srgbClr val="2B3541"/>
                </a:solidFill>
                <a:latin typeface="Arial" panose="020B0604020202020204" pitchFamily="34" charset="0"/>
                <a:ea typeface="Funnel Sans" pitchFamily="34" charset="-122"/>
                <a:cs typeface="Arial" panose="020B0604020202020204" pitchFamily="34" charset="0"/>
              </a:rPr>
              <a:t>.</a:t>
            </a:r>
            <a:endParaRPr lang="en-US" sz="1350" dirty="0">
              <a:latin typeface="Arial" panose="020B0604020202020204" pitchFamily="34" charset="0"/>
              <a:cs typeface="Arial" panose="020B0604020202020204" pitchFamily="34" charset="0"/>
            </a:endParaRPr>
          </a:p>
        </p:txBody>
      </p:sp>
      <p:sp>
        <p:nvSpPr>
          <p:cNvPr id="8" name="Text 5"/>
          <p:cNvSpPr/>
          <p:nvPr/>
        </p:nvSpPr>
        <p:spPr>
          <a:xfrm>
            <a:off x="7189063" y="6065576"/>
            <a:ext cx="7090322" cy="2041362"/>
          </a:xfrm>
          <a:prstGeom prst="rect">
            <a:avLst/>
          </a:prstGeom>
          <a:noFill/>
          <a:ln/>
        </p:spPr>
        <p:txBody>
          <a:bodyPr wrap="square" lIns="0" tIns="0" rIns="0" bIns="0" rtlCol="0" anchor="t"/>
          <a:lstStyle/>
          <a:p>
            <a:pPr marL="285750" indent="-285750" algn="just">
              <a:lnSpc>
                <a:spcPts val="2150"/>
              </a:lnSpc>
              <a:buSzPct val="100000"/>
              <a:buFont typeface="Arial" panose="020B0604020202020204" pitchFamily="34" charset="0"/>
              <a:buChar char="•"/>
            </a:pPr>
            <a:r>
              <a:rPr lang="en-US" b="1" dirty="0">
                <a:solidFill>
                  <a:srgbClr val="2B3541"/>
                </a:solidFill>
                <a:latin typeface="Arial" panose="020B0604020202020204" pitchFamily="34" charset="0"/>
                <a:ea typeface="Funnel Sans" pitchFamily="34" charset="-122"/>
                <a:cs typeface="Arial" panose="020B0604020202020204" pitchFamily="34" charset="0"/>
              </a:rPr>
              <a:t>Superior Performance</a:t>
            </a:r>
            <a:r>
              <a:rPr lang="en-US" sz="1600" b="1" dirty="0">
                <a:solidFill>
                  <a:srgbClr val="2B3541"/>
                </a:solidFill>
                <a:latin typeface="Arial" panose="020B0604020202020204" pitchFamily="34" charset="0"/>
                <a:ea typeface="Funnel Sans" pitchFamily="34" charset="-122"/>
                <a:cs typeface="Arial" panose="020B0604020202020204" pitchFamily="34" charset="0"/>
              </a:rPr>
              <a:t>:</a:t>
            </a:r>
            <a:r>
              <a:rPr lang="en-US" sz="1600" dirty="0">
                <a:solidFill>
                  <a:srgbClr val="2B3541"/>
                </a:solidFill>
                <a:latin typeface="Arial" panose="020B0604020202020204" pitchFamily="34" charset="0"/>
                <a:ea typeface="Funnel Sans" pitchFamily="34" charset="-122"/>
                <a:cs typeface="Arial" panose="020B0604020202020204" pitchFamily="34" charset="0"/>
              </a:rPr>
              <a:t> Our evaluation showed the LSTM model achieved lower MSE as well as lower MAE compared to CNN-based approaches, confirming its accuracy for financial forecasting</a:t>
            </a:r>
            <a:r>
              <a:rPr lang="en-US" sz="1350" dirty="0">
                <a:solidFill>
                  <a:srgbClr val="2B3541"/>
                </a:solidFill>
                <a:latin typeface="Arial" panose="020B0604020202020204" pitchFamily="34" charset="0"/>
                <a:ea typeface="Funnel Sans" pitchFamily="34" charset="-122"/>
                <a:cs typeface="Arial" panose="020B0604020202020204" pitchFamily="34" charset="0"/>
              </a:rPr>
              <a:t>.</a:t>
            </a:r>
          </a:p>
          <a:p>
            <a:pPr marL="342900" indent="-342900" algn="just">
              <a:lnSpc>
                <a:spcPts val="2150"/>
              </a:lnSpc>
              <a:buSzPct val="100000"/>
              <a:buChar char="•"/>
            </a:pPr>
            <a:endParaRPr lang="en-US" sz="1350" dirty="0">
              <a:solidFill>
                <a:srgbClr val="2B3541"/>
              </a:solidFill>
              <a:latin typeface="Arial" panose="020B0604020202020204" pitchFamily="34" charset="0"/>
              <a:cs typeface="Arial" panose="020B0604020202020204" pitchFamily="34" charset="0"/>
            </a:endParaRPr>
          </a:p>
          <a:p>
            <a:pPr marL="342900" indent="-342900" algn="just">
              <a:lnSpc>
                <a:spcPts val="2150"/>
              </a:lnSpc>
              <a:buSzPct val="100000"/>
              <a:buFont typeface="Wingdings" panose="05000000000000000000" pitchFamily="2" charset="2"/>
              <a:buChar char="q"/>
            </a:pPr>
            <a:r>
              <a:rPr lang="en-US" b="1" dirty="0">
                <a:latin typeface="Arial" panose="020B0604020202020204" pitchFamily="34" charset="0"/>
                <a:cs typeface="Arial" panose="020B0604020202020204" pitchFamily="34" charset="0"/>
              </a:rPr>
              <a:t>In our case also LSTM performs better compared to CNN in terms of model accuracy and overall performance efficiency. Therefore, we are finalizing LSTM model in our project.</a:t>
            </a:r>
            <a:endParaRPr lang="en-US" dirty="0">
              <a:latin typeface="Arial" panose="020B0604020202020204" pitchFamily="34" charset="0"/>
              <a:cs typeface="Arial" panose="020B0604020202020204" pitchFamily="34" charset="0"/>
            </a:endParaRPr>
          </a:p>
          <a:p>
            <a:pPr marL="342900" indent="-342900" algn="just">
              <a:lnSpc>
                <a:spcPts val="2150"/>
              </a:lnSpc>
              <a:buSzPct val="100000"/>
              <a:buChar char="•"/>
            </a:pPr>
            <a:endParaRPr lang="en-US" sz="135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7D04FA59-CDE7-9AD2-7744-E91C91928ECE}"/>
              </a:ext>
            </a:extLst>
          </p:cNvPr>
          <p:cNvSpPr txBox="1"/>
          <p:nvPr/>
        </p:nvSpPr>
        <p:spPr>
          <a:xfrm>
            <a:off x="6679580" y="791883"/>
            <a:ext cx="6330639" cy="461665"/>
          </a:xfrm>
          <a:prstGeom prst="rect">
            <a:avLst/>
          </a:prstGeom>
          <a:noFill/>
        </p:spPr>
        <p:txBody>
          <a:bodyPr wrap="square" rtlCol="0">
            <a:spAutoFit/>
          </a:bodyPr>
          <a:lstStyle/>
          <a:p>
            <a:r>
              <a:rPr lang="en-US" sz="2400" b="1" dirty="0">
                <a:solidFill>
                  <a:srgbClr val="2B3541"/>
                </a:solidFill>
                <a:latin typeface="Arial" panose="020B0604020202020204" pitchFamily="34" charset="0"/>
                <a:ea typeface="Funnel Sans" pitchFamily="34" charset="-122"/>
                <a:cs typeface="Arial" panose="020B0604020202020204" pitchFamily="34" charset="0"/>
              </a:rPr>
              <a:t>Training/Testing LSTM MODEL:</a:t>
            </a:r>
            <a:endParaRPr lang="en-US" sz="2400"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AA77DEBD-EB75-33EF-27EE-778D94377A52}"/>
              </a:ext>
            </a:extLst>
          </p:cNvPr>
          <p:cNvSpPr txBox="1"/>
          <p:nvPr/>
        </p:nvSpPr>
        <p:spPr>
          <a:xfrm>
            <a:off x="6679580" y="1396814"/>
            <a:ext cx="7468064" cy="2308324"/>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We have created a variable, look_back=60, which sets the number of previous time steps to use as input for learning the prediction of next time step. So, the model will learn to map last 60 days of input sequences to the output value of next day.</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We have created a variable window_size=60. While testing, to predict the stock price of a specific day(on unseen dataset),the model analyses last 60 days price and based on that the predicts the stock price on unseen dataset and the window continues for the whole test dataset</a:t>
            </a:r>
            <a:endParaRPr lang="en-IN" sz="1600" dirty="0">
              <a:latin typeface="Arial" panose="020B0604020202020204" pitchFamily="34" charset="0"/>
              <a:cs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10064" y="293965"/>
            <a:ext cx="6227088" cy="503635"/>
          </a:xfrm>
          <a:prstGeom prst="rect">
            <a:avLst/>
          </a:prstGeom>
          <a:noFill/>
          <a:ln/>
        </p:spPr>
        <p:txBody>
          <a:bodyPr wrap="none" lIns="0" tIns="0" rIns="0" bIns="0" rtlCol="0" anchor="t"/>
          <a:lstStyle/>
          <a:p>
            <a:pPr marL="0" indent="0" algn="l">
              <a:lnSpc>
                <a:spcPts val="3350"/>
              </a:lnSpc>
              <a:buNone/>
            </a:pPr>
            <a:r>
              <a:rPr lang="en-US" sz="4000" dirty="0">
                <a:solidFill>
                  <a:srgbClr val="204C8E"/>
                </a:solidFill>
                <a:latin typeface="Arial" panose="020B0604020202020204" pitchFamily="34" charset="0"/>
                <a:ea typeface="Funnel Display" pitchFamily="34" charset="-122"/>
                <a:cs typeface="Arial" panose="020B0604020202020204" pitchFamily="34" charset="0"/>
              </a:rPr>
              <a:t>Front-end: User Interface &amp; Interaction</a:t>
            </a:r>
            <a:endParaRPr lang="en-US" sz="4000" dirty="0">
              <a:latin typeface="Arial" panose="020B0604020202020204" pitchFamily="34" charset="0"/>
              <a:cs typeface="Arial" panose="020B0604020202020204" pitchFamily="34" charset="0"/>
            </a:endParaRPr>
          </a:p>
        </p:txBody>
      </p:sp>
      <p:sp>
        <p:nvSpPr>
          <p:cNvPr id="3" name="Text 1"/>
          <p:cNvSpPr/>
          <p:nvPr/>
        </p:nvSpPr>
        <p:spPr>
          <a:xfrm>
            <a:off x="494347" y="1020626"/>
            <a:ext cx="13610273" cy="774624"/>
          </a:xfrm>
          <a:prstGeom prst="rect">
            <a:avLst/>
          </a:prstGeom>
          <a:noFill/>
          <a:ln/>
        </p:spPr>
        <p:txBody>
          <a:bodyPr wrap="square" lIns="0" tIns="0" rIns="0" bIns="0" rtlCol="0" anchor="t"/>
          <a:lstStyle/>
          <a:p>
            <a:pPr marL="0" indent="0" algn="l">
              <a:lnSpc>
                <a:spcPts val="1800"/>
              </a:lnSpc>
              <a:buNone/>
            </a:pPr>
            <a:r>
              <a:rPr lang="en-US" sz="2000" dirty="0">
                <a:solidFill>
                  <a:srgbClr val="2B3541"/>
                </a:solidFill>
                <a:latin typeface="Calibri" panose="020F0502020204030204" pitchFamily="34" charset="0"/>
                <a:ea typeface="Calibri" panose="020F0502020204030204" pitchFamily="34" charset="0"/>
                <a:cs typeface="Calibri" panose="020F0502020204030204" pitchFamily="34" charset="0"/>
              </a:rPr>
              <a:t>Our intuitive front-end, built with</a:t>
            </a:r>
            <a:r>
              <a:rPr lang="en-US" sz="2000" b="1" dirty="0">
                <a:solidFill>
                  <a:srgbClr val="2B3541"/>
                </a:solidFill>
                <a:latin typeface="Calibri" panose="020F0502020204030204" pitchFamily="34" charset="0"/>
                <a:ea typeface="Calibri" panose="020F0502020204030204" pitchFamily="34" charset="0"/>
                <a:cs typeface="Calibri" panose="020F0502020204030204" pitchFamily="34" charset="0"/>
              </a:rPr>
              <a:t> HTML, CSS, </a:t>
            </a:r>
            <a:r>
              <a:rPr lang="en-US" sz="2000" dirty="0">
                <a:solidFill>
                  <a:srgbClr val="2B3541"/>
                </a:solidFill>
                <a:latin typeface="Calibri" panose="020F0502020204030204" pitchFamily="34" charset="0"/>
                <a:ea typeface="Calibri" panose="020F0502020204030204" pitchFamily="34" charset="0"/>
                <a:cs typeface="Calibri" panose="020F0502020204030204" pitchFamily="34" charset="0"/>
              </a:rPr>
              <a:t>and </a:t>
            </a:r>
            <a:r>
              <a:rPr lang="en-US" sz="2000" b="1" dirty="0">
                <a:solidFill>
                  <a:srgbClr val="2B3541"/>
                </a:solidFill>
                <a:latin typeface="Calibri" panose="020F0502020204030204" pitchFamily="34" charset="0"/>
                <a:ea typeface="Calibri" panose="020F0502020204030204" pitchFamily="34" charset="0"/>
                <a:cs typeface="Calibri" panose="020F0502020204030204" pitchFamily="34" charset="0"/>
              </a:rPr>
              <a:t>JavaScript</a:t>
            </a:r>
            <a:r>
              <a:rPr lang="en-US" sz="2000" dirty="0">
                <a:solidFill>
                  <a:srgbClr val="2B3541"/>
                </a:solidFill>
                <a:latin typeface="Calibri" panose="020F0502020204030204" pitchFamily="34" charset="0"/>
                <a:ea typeface="Calibri" panose="020F0502020204030204" pitchFamily="34" charset="0"/>
                <a:cs typeface="Calibri" panose="020F0502020204030204" pitchFamily="34" charset="0"/>
              </a:rPr>
              <a:t>, enables seamless user interaction for personalized stock predictions. Users can easily navigate through data selection and visualize </a:t>
            </a:r>
            <a:r>
              <a:rPr lang="en-US" sz="2000" b="1" dirty="0">
                <a:solidFill>
                  <a:srgbClr val="2B3541"/>
                </a:solidFill>
                <a:latin typeface="Calibri" panose="020F0502020204030204" pitchFamily="34" charset="0"/>
                <a:ea typeface="Calibri" panose="020F0502020204030204" pitchFamily="34" charset="0"/>
                <a:cs typeface="Calibri" panose="020F0502020204030204" pitchFamily="34" charset="0"/>
              </a:rPr>
              <a:t>complex financial forecasts </a:t>
            </a:r>
            <a:r>
              <a:rPr lang="en-US" sz="2000" dirty="0">
                <a:solidFill>
                  <a:srgbClr val="2B3541"/>
                </a:solidFill>
                <a:latin typeface="Calibri" panose="020F0502020204030204" pitchFamily="34" charset="0"/>
                <a:ea typeface="Calibri" panose="020F0502020204030204" pitchFamily="34" charset="0"/>
                <a:cs typeface="Calibri" panose="020F0502020204030204" pitchFamily="34" charset="0"/>
              </a:rPr>
              <a:t>in an accessible manner. We've focused on creating a clean, responsive interface that provides immediate insights.</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4" name="Shape 2"/>
          <p:cNvSpPr/>
          <p:nvPr/>
        </p:nvSpPr>
        <p:spPr>
          <a:xfrm>
            <a:off x="510064" y="1956078"/>
            <a:ext cx="4439603" cy="60960"/>
          </a:xfrm>
          <a:prstGeom prst="roundRect">
            <a:avLst>
              <a:gd name="adj" fmla="val 100412"/>
            </a:avLst>
          </a:prstGeom>
          <a:solidFill>
            <a:srgbClr val="204C8E"/>
          </a:solidFill>
          <a:ln/>
        </p:spPr>
      </p:sp>
      <p:sp>
        <p:nvSpPr>
          <p:cNvPr id="5" name="Shape 3"/>
          <p:cNvSpPr/>
          <p:nvPr/>
        </p:nvSpPr>
        <p:spPr>
          <a:xfrm>
            <a:off x="2511266" y="1752719"/>
            <a:ext cx="437198" cy="437198"/>
          </a:xfrm>
          <a:prstGeom prst="roundRect">
            <a:avLst>
              <a:gd name="adj" fmla="val 209150"/>
            </a:avLst>
          </a:prstGeom>
          <a:solidFill>
            <a:srgbClr val="204C8E"/>
          </a:solidFill>
          <a:ln/>
        </p:spPr>
      </p:sp>
      <p:pic>
        <p:nvPicPr>
          <p:cNvPr id="6" name="Image 0" descr="preencoded.png"/>
          <p:cNvPicPr>
            <a:picLocks noChangeAspect="1"/>
          </p:cNvPicPr>
          <p:nvPr/>
        </p:nvPicPr>
        <p:blipFill>
          <a:blip r:embed="rId3"/>
          <a:stretch>
            <a:fillRect/>
          </a:stretch>
        </p:blipFill>
        <p:spPr>
          <a:xfrm>
            <a:off x="2642473" y="1862018"/>
            <a:ext cx="174784" cy="218599"/>
          </a:xfrm>
          <a:prstGeom prst="rect">
            <a:avLst/>
          </a:prstGeom>
        </p:spPr>
      </p:pic>
      <p:sp>
        <p:nvSpPr>
          <p:cNvPr id="7" name="Text 4"/>
          <p:cNvSpPr/>
          <p:nvPr/>
        </p:nvSpPr>
        <p:spPr>
          <a:xfrm>
            <a:off x="671036" y="2335649"/>
            <a:ext cx="1714500" cy="214312"/>
          </a:xfrm>
          <a:prstGeom prst="rect">
            <a:avLst/>
          </a:prstGeom>
          <a:noFill/>
          <a:ln/>
        </p:spPr>
        <p:txBody>
          <a:bodyPr wrap="none" lIns="0" tIns="0" rIns="0" bIns="0" rtlCol="0" anchor="t"/>
          <a:lstStyle/>
          <a:p>
            <a:pPr marL="0" indent="0" algn="l">
              <a:lnSpc>
                <a:spcPts val="1650"/>
              </a:lnSpc>
              <a:buNone/>
            </a:pPr>
            <a:r>
              <a:rPr lang="en-US" sz="1400" b="1" dirty="0">
                <a:solidFill>
                  <a:srgbClr val="2B3541"/>
                </a:solidFill>
                <a:latin typeface="Funnel Display" pitchFamily="34" charset="0"/>
                <a:ea typeface="Funnel Display" pitchFamily="34" charset="-122"/>
                <a:cs typeface="Funnel Display" pitchFamily="34" charset="-120"/>
              </a:rPr>
              <a:t>                                   </a:t>
            </a:r>
            <a:r>
              <a:rPr lang="en-US" sz="2400" b="1" dirty="0">
                <a:solidFill>
                  <a:srgbClr val="2B3541"/>
                </a:solidFill>
                <a:latin typeface="Arial" panose="020B0604020202020204" pitchFamily="34" charset="0"/>
                <a:ea typeface="Funnel Display" pitchFamily="34" charset="-122"/>
                <a:cs typeface="Arial" panose="020B0604020202020204" pitchFamily="34" charset="0"/>
              </a:rPr>
              <a:t>Sector </a:t>
            </a:r>
            <a:endParaRPr lang="en-US" sz="2800" dirty="0">
              <a:latin typeface="Arial" panose="020B0604020202020204" pitchFamily="34" charset="0"/>
              <a:cs typeface="Arial" panose="020B0604020202020204" pitchFamily="34" charset="0"/>
            </a:endParaRPr>
          </a:p>
        </p:txBody>
      </p:sp>
      <p:sp>
        <p:nvSpPr>
          <p:cNvPr id="8" name="Text 5"/>
          <p:cNvSpPr/>
          <p:nvPr/>
        </p:nvSpPr>
        <p:spPr>
          <a:xfrm>
            <a:off x="671036" y="2666404"/>
            <a:ext cx="4117658" cy="437198"/>
          </a:xfrm>
          <a:prstGeom prst="rect">
            <a:avLst/>
          </a:prstGeom>
          <a:noFill/>
          <a:ln/>
        </p:spPr>
        <p:txBody>
          <a:bodyPr wrap="square" lIns="0" tIns="0" rIns="0" bIns="0" rtlCol="0" anchor="t"/>
          <a:lstStyle/>
          <a:p>
            <a:pPr marL="0" indent="0" algn="l">
              <a:lnSpc>
                <a:spcPts val="1800"/>
              </a:lnSpc>
              <a:buNone/>
            </a:pPr>
            <a:r>
              <a:rPr lang="en-US" sz="2000" dirty="0">
                <a:solidFill>
                  <a:srgbClr val="2B3541"/>
                </a:solidFill>
                <a:latin typeface="Calibri" panose="020F0502020204030204" pitchFamily="34" charset="0"/>
                <a:ea typeface="Calibri" panose="020F0502020204030204" pitchFamily="34" charset="0"/>
                <a:cs typeface="Calibri" panose="020F0502020204030204" pitchFamily="34" charset="0"/>
              </a:rPr>
              <a:t>Choose from diverse sectors like IT, Semiconductor or Business to filter available companies.</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9" name="Shape 6"/>
          <p:cNvSpPr/>
          <p:nvPr/>
        </p:nvSpPr>
        <p:spPr>
          <a:xfrm>
            <a:off x="5095399" y="1956078"/>
            <a:ext cx="4439603" cy="60960"/>
          </a:xfrm>
          <a:prstGeom prst="roundRect">
            <a:avLst>
              <a:gd name="adj" fmla="val 100412"/>
            </a:avLst>
          </a:prstGeom>
          <a:solidFill>
            <a:srgbClr val="204C8E"/>
          </a:solidFill>
          <a:ln/>
        </p:spPr>
      </p:sp>
      <p:sp>
        <p:nvSpPr>
          <p:cNvPr id="10" name="Shape 7"/>
          <p:cNvSpPr/>
          <p:nvPr/>
        </p:nvSpPr>
        <p:spPr>
          <a:xfrm>
            <a:off x="7096601" y="1752719"/>
            <a:ext cx="437198" cy="437198"/>
          </a:xfrm>
          <a:prstGeom prst="roundRect">
            <a:avLst>
              <a:gd name="adj" fmla="val 209150"/>
            </a:avLst>
          </a:prstGeom>
          <a:solidFill>
            <a:srgbClr val="204C8E"/>
          </a:solidFill>
          <a:ln/>
        </p:spPr>
      </p:sp>
      <p:pic>
        <p:nvPicPr>
          <p:cNvPr id="11" name="Image 1" descr="preencoded.png"/>
          <p:cNvPicPr>
            <a:picLocks noChangeAspect="1"/>
          </p:cNvPicPr>
          <p:nvPr/>
        </p:nvPicPr>
        <p:blipFill>
          <a:blip r:embed="rId4"/>
          <a:stretch>
            <a:fillRect/>
          </a:stretch>
        </p:blipFill>
        <p:spPr>
          <a:xfrm>
            <a:off x="7227808" y="1862018"/>
            <a:ext cx="174784" cy="218599"/>
          </a:xfrm>
          <a:prstGeom prst="rect">
            <a:avLst/>
          </a:prstGeom>
        </p:spPr>
      </p:pic>
      <p:sp>
        <p:nvSpPr>
          <p:cNvPr id="12" name="Text 8"/>
          <p:cNvSpPr/>
          <p:nvPr/>
        </p:nvSpPr>
        <p:spPr>
          <a:xfrm>
            <a:off x="5256371" y="2335649"/>
            <a:ext cx="1714500" cy="214312"/>
          </a:xfrm>
          <a:prstGeom prst="rect">
            <a:avLst/>
          </a:prstGeom>
          <a:noFill/>
          <a:ln/>
        </p:spPr>
        <p:txBody>
          <a:bodyPr wrap="none" lIns="0" tIns="0" rIns="0" bIns="0" rtlCol="0" anchor="t"/>
          <a:lstStyle/>
          <a:p>
            <a:pPr marL="0" indent="0" algn="l">
              <a:lnSpc>
                <a:spcPts val="1650"/>
              </a:lnSpc>
              <a:buNone/>
            </a:pPr>
            <a:r>
              <a:rPr lang="en-US" sz="1350" b="1" dirty="0">
                <a:solidFill>
                  <a:srgbClr val="2B3541"/>
                </a:solidFill>
                <a:latin typeface="Funnel Display" pitchFamily="34" charset="0"/>
                <a:ea typeface="Funnel Display" pitchFamily="34" charset="-122"/>
                <a:cs typeface="Funnel Display" pitchFamily="34" charset="-120"/>
              </a:rPr>
              <a:t>                                </a:t>
            </a:r>
            <a:r>
              <a:rPr lang="en-US" sz="2400" b="1" dirty="0">
                <a:solidFill>
                  <a:srgbClr val="2B3541"/>
                </a:solidFill>
                <a:latin typeface="Arial" panose="020B0604020202020204" pitchFamily="34" charset="0"/>
                <a:ea typeface="Funnel Display" pitchFamily="34" charset="-122"/>
                <a:cs typeface="Arial" panose="020B0604020202020204" pitchFamily="34" charset="0"/>
              </a:rPr>
              <a:t>Company</a:t>
            </a:r>
            <a:endParaRPr lang="en-US" sz="2000" dirty="0">
              <a:latin typeface="Arial" panose="020B0604020202020204" pitchFamily="34" charset="0"/>
              <a:cs typeface="Arial" panose="020B0604020202020204" pitchFamily="34" charset="0"/>
            </a:endParaRPr>
          </a:p>
        </p:txBody>
      </p:sp>
      <p:sp>
        <p:nvSpPr>
          <p:cNvPr id="13" name="Text 9"/>
          <p:cNvSpPr/>
          <p:nvPr/>
        </p:nvSpPr>
        <p:spPr>
          <a:xfrm>
            <a:off x="5315426" y="2636643"/>
            <a:ext cx="4117658" cy="646626"/>
          </a:xfrm>
          <a:prstGeom prst="rect">
            <a:avLst/>
          </a:prstGeom>
          <a:noFill/>
          <a:ln/>
        </p:spPr>
        <p:txBody>
          <a:bodyPr wrap="square" lIns="0" tIns="0" rIns="0" bIns="0" rtlCol="0" anchor="t"/>
          <a:lstStyle/>
          <a:p>
            <a:pPr marL="0" indent="0" algn="l">
              <a:lnSpc>
                <a:spcPts val="1800"/>
              </a:lnSpc>
              <a:buNone/>
            </a:pPr>
            <a:r>
              <a:rPr lang="en-US" dirty="0">
                <a:solidFill>
                  <a:srgbClr val="2B3541"/>
                </a:solidFill>
                <a:latin typeface="Calibri" panose="020F0502020204030204" pitchFamily="34" charset="0"/>
                <a:ea typeface="Calibri" panose="020F0502020204030204" pitchFamily="34" charset="0"/>
                <a:cs typeface="Calibri" panose="020F0502020204030204" pitchFamily="34" charset="0"/>
              </a:rPr>
              <a:t>Once a sector is chosen, users can effortlessly select specific companies from our pre-trained dataset within that chosen sector.</a:t>
            </a: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14" name="Shape 10"/>
          <p:cNvSpPr/>
          <p:nvPr/>
        </p:nvSpPr>
        <p:spPr>
          <a:xfrm>
            <a:off x="9680734" y="1956078"/>
            <a:ext cx="4439603" cy="60960"/>
          </a:xfrm>
          <a:prstGeom prst="roundRect">
            <a:avLst>
              <a:gd name="adj" fmla="val 100412"/>
            </a:avLst>
          </a:prstGeom>
          <a:solidFill>
            <a:srgbClr val="204C8E"/>
          </a:solidFill>
          <a:ln/>
        </p:spPr>
      </p:sp>
      <p:sp>
        <p:nvSpPr>
          <p:cNvPr id="15" name="Shape 11"/>
          <p:cNvSpPr/>
          <p:nvPr/>
        </p:nvSpPr>
        <p:spPr>
          <a:xfrm>
            <a:off x="11681936" y="1752719"/>
            <a:ext cx="437198" cy="437198"/>
          </a:xfrm>
          <a:prstGeom prst="roundRect">
            <a:avLst>
              <a:gd name="adj" fmla="val 209150"/>
            </a:avLst>
          </a:prstGeom>
          <a:solidFill>
            <a:srgbClr val="204C8E"/>
          </a:solidFill>
          <a:ln/>
        </p:spPr>
      </p:sp>
      <p:pic>
        <p:nvPicPr>
          <p:cNvPr id="16" name="Image 2" descr="preencoded.png"/>
          <p:cNvPicPr>
            <a:picLocks noChangeAspect="1"/>
          </p:cNvPicPr>
          <p:nvPr/>
        </p:nvPicPr>
        <p:blipFill>
          <a:blip r:embed="rId5"/>
          <a:stretch>
            <a:fillRect/>
          </a:stretch>
        </p:blipFill>
        <p:spPr>
          <a:xfrm>
            <a:off x="11813143" y="1862018"/>
            <a:ext cx="174784" cy="218599"/>
          </a:xfrm>
          <a:prstGeom prst="rect">
            <a:avLst/>
          </a:prstGeom>
        </p:spPr>
      </p:pic>
      <p:sp>
        <p:nvSpPr>
          <p:cNvPr id="17" name="Text 12"/>
          <p:cNvSpPr/>
          <p:nvPr/>
        </p:nvSpPr>
        <p:spPr>
          <a:xfrm>
            <a:off x="9841706" y="2335649"/>
            <a:ext cx="1932622" cy="214312"/>
          </a:xfrm>
          <a:prstGeom prst="rect">
            <a:avLst/>
          </a:prstGeom>
          <a:noFill/>
          <a:ln/>
        </p:spPr>
        <p:txBody>
          <a:bodyPr wrap="none" lIns="0" tIns="0" rIns="0" bIns="0" rtlCol="0" anchor="t"/>
          <a:lstStyle/>
          <a:p>
            <a:pPr marL="0" indent="0" algn="l">
              <a:lnSpc>
                <a:spcPts val="1650"/>
              </a:lnSpc>
              <a:buNone/>
            </a:pPr>
            <a:r>
              <a:rPr lang="en-US" sz="1350" b="1" dirty="0">
                <a:solidFill>
                  <a:srgbClr val="2B3541"/>
                </a:solidFill>
                <a:latin typeface="Funnel Display" pitchFamily="34" charset="0"/>
                <a:ea typeface="Funnel Display" pitchFamily="34" charset="-122"/>
                <a:cs typeface="Funnel Display" pitchFamily="34" charset="-120"/>
              </a:rPr>
              <a:t>                                   </a:t>
            </a:r>
            <a:r>
              <a:rPr lang="en-US" sz="2400" b="1" dirty="0">
                <a:solidFill>
                  <a:srgbClr val="2B3541"/>
                </a:solidFill>
                <a:latin typeface="Arial" panose="020B0604020202020204" pitchFamily="34" charset="0"/>
                <a:ea typeface="Funnel Display" pitchFamily="34" charset="-122"/>
                <a:cs typeface="Arial" panose="020B0604020202020204" pitchFamily="34" charset="0"/>
              </a:rPr>
              <a:t>Predict </a:t>
            </a:r>
            <a:endParaRPr lang="en-US" sz="2000" dirty="0">
              <a:latin typeface="Arial" panose="020B0604020202020204" pitchFamily="34" charset="0"/>
              <a:cs typeface="Arial" panose="020B0604020202020204" pitchFamily="34" charset="0"/>
            </a:endParaRPr>
          </a:p>
        </p:txBody>
      </p:sp>
      <p:sp>
        <p:nvSpPr>
          <p:cNvPr id="18" name="Text 13"/>
          <p:cNvSpPr/>
          <p:nvPr/>
        </p:nvSpPr>
        <p:spPr>
          <a:xfrm>
            <a:off x="9841706" y="2636642"/>
            <a:ext cx="4117658" cy="879751"/>
          </a:xfrm>
          <a:prstGeom prst="rect">
            <a:avLst/>
          </a:prstGeom>
          <a:noFill/>
          <a:ln/>
        </p:spPr>
        <p:txBody>
          <a:bodyPr wrap="square" lIns="0" tIns="0" rIns="0" bIns="0" rtlCol="0" anchor="t"/>
          <a:lstStyle/>
          <a:p>
            <a:pPr marL="0" indent="0" algn="l">
              <a:lnSpc>
                <a:spcPts val="1800"/>
              </a:lnSpc>
              <a:buNone/>
            </a:pPr>
            <a:r>
              <a:rPr lang="en-US" dirty="0">
                <a:solidFill>
                  <a:srgbClr val="2B3541"/>
                </a:solidFill>
                <a:latin typeface="Calibri" panose="020F0502020204030204" pitchFamily="34" charset="0"/>
                <a:ea typeface="Calibri" panose="020F0502020204030204" pitchFamily="34" charset="0"/>
                <a:cs typeface="Calibri" panose="020F0502020204030204" pitchFamily="34" charset="0"/>
              </a:rPr>
              <a:t>Generate a 30-day stock prediction graph with the respective tabular data displayed below for the selected company, offering detailed figures for comprehensive analysis and decision-making</a:t>
            </a:r>
            <a:r>
              <a:rPr lang="en-US" sz="1400" dirty="0">
                <a:solidFill>
                  <a:srgbClr val="2B3541"/>
                </a:solidFill>
                <a:latin typeface="Calibri" panose="020F0502020204030204" pitchFamily="34" charset="0"/>
                <a:ea typeface="Calibri" panose="020F0502020204030204" pitchFamily="34" charset="0"/>
                <a:cs typeface="Calibri" panose="020F0502020204030204" pitchFamily="34" charset="0"/>
              </a:rPr>
              <a:t>.</a:t>
            </a:r>
            <a:endParaRPr lang="en-US" sz="1400"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20" name="Table 19">
            <a:extLst>
              <a:ext uri="{FF2B5EF4-FFF2-40B4-BE49-F238E27FC236}">
                <a16:creationId xmlns:a16="http://schemas.microsoft.com/office/drawing/2014/main" id="{2E1007FA-165C-1042-8441-BD15F7731CE4}"/>
              </a:ext>
            </a:extLst>
          </p:cNvPr>
          <p:cNvGraphicFramePr>
            <a:graphicFrameLocks noGrp="1"/>
          </p:cNvGraphicFramePr>
          <p:nvPr>
            <p:extLst>
              <p:ext uri="{D42A27DB-BD31-4B8C-83A1-F6EECF244321}">
                <p14:modId xmlns:p14="http://schemas.microsoft.com/office/powerpoint/2010/main" val="2662535400"/>
              </p:ext>
            </p:extLst>
          </p:nvPr>
        </p:nvGraphicFramePr>
        <p:xfrm>
          <a:off x="525780" y="1971317"/>
          <a:ext cx="13578840" cy="1817370"/>
        </p:xfrm>
        <a:graphic>
          <a:graphicData uri="http://schemas.openxmlformats.org/drawingml/2006/table">
            <a:tbl>
              <a:tblPr/>
              <a:tblGrid>
                <a:gridCol w="13578840">
                  <a:extLst>
                    <a:ext uri="{9D8B030D-6E8A-4147-A177-3AD203B41FA5}">
                      <a16:colId xmlns:a16="http://schemas.microsoft.com/office/drawing/2014/main" val="3031569645"/>
                    </a:ext>
                  </a:extLst>
                </a:gridCol>
              </a:tblGrid>
              <a:tr h="1817370">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5513294"/>
                  </a:ext>
                </a:extLst>
              </a:tr>
            </a:tbl>
          </a:graphicData>
        </a:graphic>
      </p:graphicFrame>
      <p:cxnSp>
        <p:nvCxnSpPr>
          <p:cNvPr id="22" name="Straight Connector 21">
            <a:extLst>
              <a:ext uri="{FF2B5EF4-FFF2-40B4-BE49-F238E27FC236}">
                <a16:creationId xmlns:a16="http://schemas.microsoft.com/office/drawing/2014/main" id="{CF7EC7F9-72B6-DEE6-E99C-6CDFCB62DCDC}"/>
              </a:ext>
            </a:extLst>
          </p:cNvPr>
          <p:cNvCxnSpPr/>
          <p:nvPr/>
        </p:nvCxnSpPr>
        <p:spPr>
          <a:xfrm>
            <a:off x="5095399" y="202311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154E646-2A85-FCD5-AB1C-6A2FB8D9F34B}"/>
              </a:ext>
            </a:extLst>
          </p:cNvPr>
          <p:cNvCxnSpPr/>
          <p:nvPr/>
        </p:nvCxnSpPr>
        <p:spPr>
          <a:xfrm>
            <a:off x="5095399" y="2017038"/>
            <a:ext cx="0" cy="1817370"/>
          </a:xfrm>
          <a:prstGeom prst="line">
            <a:avLst/>
          </a:prstGeom>
        </p:spPr>
        <p:style>
          <a:lnRef idx="3">
            <a:schemeClr val="dk1"/>
          </a:lnRef>
          <a:fillRef idx="0">
            <a:schemeClr val="dk1"/>
          </a:fillRef>
          <a:effectRef idx="2">
            <a:schemeClr val="dk1"/>
          </a:effectRef>
          <a:fontRef idx="minor">
            <a:schemeClr val="tx1"/>
          </a:fontRef>
        </p:style>
      </p:cxnSp>
      <p:cxnSp>
        <p:nvCxnSpPr>
          <p:cNvPr id="30" name="Straight Connector 29">
            <a:extLst>
              <a:ext uri="{FF2B5EF4-FFF2-40B4-BE49-F238E27FC236}">
                <a16:creationId xmlns:a16="http://schemas.microsoft.com/office/drawing/2014/main" id="{09C6B26D-4F87-E680-2022-A540B5DA374A}"/>
              </a:ext>
            </a:extLst>
          </p:cNvPr>
          <p:cNvCxnSpPr/>
          <p:nvPr/>
        </p:nvCxnSpPr>
        <p:spPr>
          <a:xfrm>
            <a:off x="9636838" y="2023110"/>
            <a:ext cx="0" cy="1817370"/>
          </a:xfrm>
          <a:prstGeom prst="line">
            <a:avLst/>
          </a:prstGeom>
        </p:spPr>
        <p:style>
          <a:lnRef idx="3">
            <a:schemeClr val="dk1"/>
          </a:lnRef>
          <a:fillRef idx="0">
            <a:schemeClr val="dk1"/>
          </a:fillRef>
          <a:effectRef idx="2">
            <a:schemeClr val="dk1"/>
          </a:effectRef>
          <a:fontRef idx="minor">
            <a:schemeClr val="tx1"/>
          </a:fontRef>
        </p:style>
      </p:cxnSp>
      <p:pic>
        <p:nvPicPr>
          <p:cNvPr id="21" name="Picture 20">
            <a:extLst>
              <a:ext uri="{FF2B5EF4-FFF2-40B4-BE49-F238E27FC236}">
                <a16:creationId xmlns:a16="http://schemas.microsoft.com/office/drawing/2014/main" id="{3D5E5840-9CE4-585D-BC75-932F511FB688}"/>
              </a:ext>
            </a:extLst>
          </p:cNvPr>
          <p:cNvPicPr>
            <a:picLocks noChangeAspect="1"/>
          </p:cNvPicPr>
          <p:nvPr/>
        </p:nvPicPr>
        <p:blipFill>
          <a:blip r:embed="rId6"/>
          <a:stretch>
            <a:fillRect/>
          </a:stretch>
        </p:blipFill>
        <p:spPr>
          <a:xfrm>
            <a:off x="510064" y="4107298"/>
            <a:ext cx="6192114" cy="3762900"/>
          </a:xfrm>
          <a:prstGeom prst="rect">
            <a:avLst/>
          </a:prstGeom>
        </p:spPr>
      </p:pic>
      <p:pic>
        <p:nvPicPr>
          <p:cNvPr id="24" name="Picture 23">
            <a:extLst>
              <a:ext uri="{FF2B5EF4-FFF2-40B4-BE49-F238E27FC236}">
                <a16:creationId xmlns:a16="http://schemas.microsoft.com/office/drawing/2014/main" id="{B6D682F1-8573-A297-D12D-99AF4540D223}"/>
              </a:ext>
            </a:extLst>
          </p:cNvPr>
          <p:cNvPicPr>
            <a:picLocks noChangeAspect="1"/>
          </p:cNvPicPr>
          <p:nvPr/>
        </p:nvPicPr>
        <p:blipFill>
          <a:blip r:embed="rId7"/>
          <a:srcRect l="6478" t="4697" r="8381" b="-633"/>
          <a:stretch/>
        </p:blipFill>
        <p:spPr>
          <a:xfrm>
            <a:off x="7120721" y="4217570"/>
            <a:ext cx="6889864" cy="3151082"/>
          </a:xfrm>
          <a:prstGeom prst="rect">
            <a:avLst/>
          </a:prstGeom>
        </p:spPr>
      </p:pic>
    </p:spTree>
    <p:extLst>
      <p:ext uri="{BB962C8B-B14F-4D97-AF65-F5344CB8AC3E}">
        <p14:creationId xmlns:p14="http://schemas.microsoft.com/office/powerpoint/2010/main" val="977849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98183" y="548521"/>
            <a:ext cx="6950869" cy="586621"/>
          </a:xfrm>
          <a:prstGeom prst="rect">
            <a:avLst/>
          </a:prstGeom>
          <a:noFill/>
          <a:ln/>
        </p:spPr>
        <p:txBody>
          <a:bodyPr wrap="none" lIns="0" tIns="0" rIns="0" bIns="0" rtlCol="0" anchor="t"/>
          <a:lstStyle/>
          <a:p>
            <a:pPr marL="0" indent="0" algn="l">
              <a:lnSpc>
                <a:spcPts val="4600"/>
              </a:lnSpc>
              <a:buNone/>
            </a:pPr>
            <a:r>
              <a:rPr lang="en-US" sz="4400" dirty="0">
                <a:solidFill>
                  <a:srgbClr val="204C8E"/>
                </a:solidFill>
                <a:latin typeface="Funnel Display" pitchFamily="34" charset="0"/>
                <a:ea typeface="Funnel Display" pitchFamily="34" charset="-122"/>
                <a:cs typeface="Funnel Display" pitchFamily="34" charset="-120"/>
              </a:rPr>
              <a:t>Back-end: Flask API Framework</a:t>
            </a:r>
            <a:endParaRPr lang="en-US" sz="4400" dirty="0"/>
          </a:p>
        </p:txBody>
      </p:sp>
      <p:sp>
        <p:nvSpPr>
          <p:cNvPr id="3" name="Text 1"/>
          <p:cNvSpPr/>
          <p:nvPr/>
        </p:nvSpPr>
        <p:spPr>
          <a:xfrm>
            <a:off x="698183" y="1434346"/>
            <a:ext cx="13234035" cy="638175"/>
          </a:xfrm>
          <a:prstGeom prst="rect">
            <a:avLst/>
          </a:prstGeom>
          <a:noFill/>
          <a:ln/>
        </p:spPr>
        <p:txBody>
          <a:bodyPr wrap="square" lIns="0" tIns="0" rIns="0" bIns="0" rtlCol="0" anchor="t"/>
          <a:lstStyle/>
          <a:p>
            <a:pPr marL="0" indent="0" algn="l">
              <a:lnSpc>
                <a:spcPts val="2500"/>
              </a:lnSpc>
              <a:buNone/>
            </a:pPr>
            <a:r>
              <a:rPr lang="en-US" sz="2000" dirty="0">
                <a:solidFill>
                  <a:srgbClr val="2B3541"/>
                </a:solidFill>
                <a:latin typeface="Arial" panose="020B0604020202020204" pitchFamily="34" charset="0"/>
                <a:ea typeface="Funnel Sans" pitchFamily="34" charset="-122"/>
                <a:cs typeface="Arial" panose="020B0604020202020204" pitchFamily="34" charset="0"/>
              </a:rPr>
              <a:t>Our project leverages the Flask Python framework to deploy the stock prediction model as a robust and scalable API. This backend handles all core logic and data interactions.</a:t>
            </a:r>
            <a:endParaRPr lang="en-US" sz="2000" dirty="0">
              <a:latin typeface="Arial" panose="020B0604020202020204" pitchFamily="34" charset="0"/>
              <a:cs typeface="Arial" panose="020B0604020202020204" pitchFamily="34" charset="0"/>
            </a:endParaRPr>
          </a:p>
        </p:txBody>
      </p:sp>
      <p:sp>
        <p:nvSpPr>
          <p:cNvPr id="4" name="Shape 2"/>
          <p:cNvSpPr/>
          <p:nvPr/>
        </p:nvSpPr>
        <p:spPr>
          <a:xfrm>
            <a:off x="698183" y="2296835"/>
            <a:ext cx="13234035" cy="1196816"/>
          </a:xfrm>
          <a:prstGeom prst="roundRect">
            <a:avLst>
              <a:gd name="adj" fmla="val 7001"/>
            </a:avLst>
          </a:prstGeom>
          <a:noFill/>
          <a:ln w="22860">
            <a:solidFill>
              <a:srgbClr val="D5CDBE"/>
            </a:solidFill>
            <a:prstDash val="solid"/>
          </a:ln>
        </p:spPr>
      </p:sp>
      <p:sp>
        <p:nvSpPr>
          <p:cNvPr id="5" name="Shape 3"/>
          <p:cNvSpPr/>
          <p:nvPr/>
        </p:nvSpPr>
        <p:spPr>
          <a:xfrm>
            <a:off x="721043" y="2319695"/>
            <a:ext cx="797838" cy="1151096"/>
          </a:xfrm>
          <a:prstGeom prst="roundRect">
            <a:avLst>
              <a:gd name="adj" fmla="val 7063"/>
            </a:avLst>
          </a:prstGeom>
          <a:solidFill>
            <a:srgbClr val="FAF5EB"/>
          </a:solidFill>
          <a:ln/>
        </p:spPr>
      </p:sp>
      <p:pic>
        <p:nvPicPr>
          <p:cNvPr id="6" name="Image 0" descr="preencoded.png"/>
          <p:cNvPicPr>
            <a:picLocks noChangeAspect="1"/>
          </p:cNvPicPr>
          <p:nvPr/>
        </p:nvPicPr>
        <p:blipFill>
          <a:blip r:embed="rId3"/>
          <a:stretch>
            <a:fillRect/>
          </a:stretch>
        </p:blipFill>
        <p:spPr>
          <a:xfrm>
            <a:off x="966549" y="2708196"/>
            <a:ext cx="299204" cy="373975"/>
          </a:xfrm>
          <a:prstGeom prst="rect">
            <a:avLst/>
          </a:prstGeom>
        </p:spPr>
      </p:pic>
      <p:sp>
        <p:nvSpPr>
          <p:cNvPr id="7" name="Text 4"/>
          <p:cNvSpPr/>
          <p:nvPr/>
        </p:nvSpPr>
        <p:spPr>
          <a:xfrm>
            <a:off x="1718310" y="2519124"/>
            <a:ext cx="2346841" cy="293251"/>
          </a:xfrm>
          <a:prstGeom prst="rect">
            <a:avLst/>
          </a:prstGeom>
          <a:noFill/>
          <a:ln/>
        </p:spPr>
        <p:txBody>
          <a:bodyPr wrap="none" lIns="0" tIns="0" rIns="0" bIns="0" rtlCol="0" anchor="t"/>
          <a:lstStyle/>
          <a:p>
            <a:pPr marL="0" indent="0" algn="l">
              <a:lnSpc>
                <a:spcPts val="2300"/>
              </a:lnSpc>
              <a:buNone/>
            </a:pPr>
            <a:r>
              <a:rPr lang="en-US" sz="2400" b="1" dirty="0">
                <a:solidFill>
                  <a:srgbClr val="2B3541"/>
                </a:solidFill>
                <a:latin typeface="Funnel Display" pitchFamily="34" charset="0"/>
                <a:ea typeface="Funnel Display" pitchFamily="34" charset="-122"/>
                <a:cs typeface="Funnel Display" pitchFamily="34" charset="-120"/>
              </a:rPr>
              <a:t>App.py</a:t>
            </a:r>
            <a:endParaRPr lang="en-US" sz="2400" b="1" dirty="0"/>
          </a:p>
        </p:txBody>
      </p:sp>
      <p:sp>
        <p:nvSpPr>
          <p:cNvPr id="8" name="Text 5"/>
          <p:cNvSpPr/>
          <p:nvPr/>
        </p:nvSpPr>
        <p:spPr>
          <a:xfrm>
            <a:off x="1718310" y="2932033"/>
            <a:ext cx="12191048" cy="319088"/>
          </a:xfrm>
          <a:prstGeom prst="rect">
            <a:avLst/>
          </a:prstGeom>
          <a:noFill/>
          <a:ln/>
        </p:spPr>
        <p:txBody>
          <a:bodyPr wrap="none" lIns="0" tIns="0" rIns="0" bIns="0" rtlCol="0" anchor="t"/>
          <a:lstStyle/>
          <a:p>
            <a:pPr marL="0" indent="0" algn="l">
              <a:lnSpc>
                <a:spcPts val="2500"/>
              </a:lnSpc>
              <a:buNone/>
            </a:pPr>
            <a:r>
              <a:rPr lang="en-US" sz="2000" dirty="0">
                <a:solidFill>
                  <a:srgbClr val="2B3541"/>
                </a:solidFill>
                <a:ea typeface="Funnel Sans" pitchFamily="34" charset="-122"/>
                <a:cs typeface="Funnel Sans" pitchFamily="34" charset="-120"/>
              </a:rPr>
              <a:t>Contains the main backend logic, handling API endpoints and orchestrating interactions.</a:t>
            </a:r>
            <a:endParaRPr lang="en-US" sz="2000" dirty="0"/>
          </a:p>
        </p:txBody>
      </p:sp>
      <p:sp>
        <p:nvSpPr>
          <p:cNvPr id="9" name="Shape 6"/>
          <p:cNvSpPr/>
          <p:nvPr/>
        </p:nvSpPr>
        <p:spPr>
          <a:xfrm>
            <a:off x="698183" y="3693081"/>
            <a:ext cx="13234035" cy="1196816"/>
          </a:xfrm>
          <a:prstGeom prst="roundRect">
            <a:avLst>
              <a:gd name="adj" fmla="val 7001"/>
            </a:avLst>
          </a:prstGeom>
          <a:noFill/>
          <a:ln w="22860">
            <a:solidFill>
              <a:srgbClr val="D5CDBE"/>
            </a:solidFill>
            <a:prstDash val="solid"/>
          </a:ln>
        </p:spPr>
      </p:sp>
      <p:sp>
        <p:nvSpPr>
          <p:cNvPr id="10" name="Shape 7"/>
          <p:cNvSpPr/>
          <p:nvPr/>
        </p:nvSpPr>
        <p:spPr>
          <a:xfrm>
            <a:off x="721043" y="3715941"/>
            <a:ext cx="797838" cy="1151096"/>
          </a:xfrm>
          <a:prstGeom prst="roundRect">
            <a:avLst>
              <a:gd name="adj" fmla="val 7063"/>
            </a:avLst>
          </a:prstGeom>
          <a:solidFill>
            <a:srgbClr val="FAF5EB"/>
          </a:solidFill>
          <a:ln/>
        </p:spPr>
      </p:sp>
      <p:pic>
        <p:nvPicPr>
          <p:cNvPr id="11" name="Image 1" descr="preencoded.png"/>
          <p:cNvPicPr>
            <a:picLocks noChangeAspect="1"/>
          </p:cNvPicPr>
          <p:nvPr/>
        </p:nvPicPr>
        <p:blipFill>
          <a:blip r:embed="rId4"/>
          <a:stretch>
            <a:fillRect/>
          </a:stretch>
        </p:blipFill>
        <p:spPr>
          <a:xfrm>
            <a:off x="966549" y="4104442"/>
            <a:ext cx="299204" cy="373975"/>
          </a:xfrm>
          <a:prstGeom prst="rect">
            <a:avLst/>
          </a:prstGeom>
        </p:spPr>
      </p:pic>
      <p:sp>
        <p:nvSpPr>
          <p:cNvPr id="12" name="Text 8"/>
          <p:cNvSpPr/>
          <p:nvPr/>
        </p:nvSpPr>
        <p:spPr>
          <a:xfrm>
            <a:off x="1718310" y="3915370"/>
            <a:ext cx="2346841" cy="293251"/>
          </a:xfrm>
          <a:prstGeom prst="rect">
            <a:avLst/>
          </a:prstGeom>
          <a:noFill/>
          <a:ln/>
        </p:spPr>
        <p:txBody>
          <a:bodyPr wrap="none" lIns="0" tIns="0" rIns="0" bIns="0" rtlCol="0" anchor="t"/>
          <a:lstStyle/>
          <a:p>
            <a:pPr marL="0" indent="0" algn="l">
              <a:lnSpc>
                <a:spcPts val="2300"/>
              </a:lnSpc>
              <a:buNone/>
            </a:pPr>
            <a:r>
              <a:rPr lang="en-US" sz="2400" b="1" dirty="0">
                <a:solidFill>
                  <a:srgbClr val="2B3541"/>
                </a:solidFill>
                <a:latin typeface="Funnel Display" pitchFamily="34" charset="0"/>
                <a:ea typeface="Funnel Display" pitchFamily="34" charset="-122"/>
                <a:cs typeface="Funnel Display" pitchFamily="34" charset="-120"/>
              </a:rPr>
              <a:t>Predictor.py</a:t>
            </a:r>
            <a:endParaRPr lang="en-US" sz="2400" b="1" dirty="0"/>
          </a:p>
        </p:txBody>
      </p:sp>
      <p:sp>
        <p:nvSpPr>
          <p:cNvPr id="13" name="Text 9"/>
          <p:cNvSpPr/>
          <p:nvPr/>
        </p:nvSpPr>
        <p:spPr>
          <a:xfrm>
            <a:off x="1718310" y="4328279"/>
            <a:ext cx="12191048" cy="319088"/>
          </a:xfrm>
          <a:prstGeom prst="rect">
            <a:avLst/>
          </a:prstGeom>
          <a:noFill/>
          <a:ln/>
        </p:spPr>
        <p:txBody>
          <a:bodyPr wrap="none" lIns="0" tIns="0" rIns="0" bIns="0" rtlCol="0" anchor="t"/>
          <a:lstStyle/>
          <a:p>
            <a:pPr marL="0" indent="0" algn="l">
              <a:lnSpc>
                <a:spcPts val="2500"/>
              </a:lnSpc>
              <a:buNone/>
            </a:pPr>
            <a:r>
              <a:rPr lang="en-US" sz="2000" dirty="0">
                <a:solidFill>
                  <a:srgbClr val="2B3541"/>
                </a:solidFill>
                <a:ea typeface="Funnel Sans" pitchFamily="34" charset="-122"/>
                <a:cs typeface="Funnel Sans" pitchFamily="34" charset="-120"/>
              </a:rPr>
              <a:t>Houses the core prediction logic, utilizing our trained LSTM model for forecasts.</a:t>
            </a:r>
            <a:endParaRPr lang="en-US" sz="2000" dirty="0"/>
          </a:p>
        </p:txBody>
      </p:sp>
      <p:sp>
        <p:nvSpPr>
          <p:cNvPr id="14" name="Shape 10"/>
          <p:cNvSpPr/>
          <p:nvPr/>
        </p:nvSpPr>
        <p:spPr>
          <a:xfrm>
            <a:off x="698183" y="5089327"/>
            <a:ext cx="13234035" cy="1196816"/>
          </a:xfrm>
          <a:prstGeom prst="roundRect">
            <a:avLst>
              <a:gd name="adj" fmla="val 7001"/>
            </a:avLst>
          </a:prstGeom>
          <a:noFill/>
          <a:ln w="22860">
            <a:solidFill>
              <a:srgbClr val="D5CDBE"/>
            </a:solidFill>
            <a:prstDash val="solid"/>
          </a:ln>
        </p:spPr>
      </p:sp>
      <p:sp>
        <p:nvSpPr>
          <p:cNvPr id="15" name="Shape 11"/>
          <p:cNvSpPr/>
          <p:nvPr/>
        </p:nvSpPr>
        <p:spPr>
          <a:xfrm>
            <a:off x="721043" y="5112187"/>
            <a:ext cx="797838" cy="1151096"/>
          </a:xfrm>
          <a:prstGeom prst="roundRect">
            <a:avLst>
              <a:gd name="adj" fmla="val 7063"/>
            </a:avLst>
          </a:prstGeom>
          <a:solidFill>
            <a:srgbClr val="FAF5EB"/>
          </a:solidFill>
          <a:ln/>
        </p:spPr>
      </p:sp>
      <p:pic>
        <p:nvPicPr>
          <p:cNvPr id="16" name="Image 2" descr="preencoded.png"/>
          <p:cNvPicPr>
            <a:picLocks noChangeAspect="1"/>
          </p:cNvPicPr>
          <p:nvPr/>
        </p:nvPicPr>
        <p:blipFill>
          <a:blip r:embed="rId5"/>
          <a:stretch>
            <a:fillRect/>
          </a:stretch>
        </p:blipFill>
        <p:spPr>
          <a:xfrm>
            <a:off x="966549" y="5500687"/>
            <a:ext cx="299204" cy="373975"/>
          </a:xfrm>
          <a:prstGeom prst="rect">
            <a:avLst/>
          </a:prstGeom>
        </p:spPr>
      </p:pic>
      <p:sp>
        <p:nvSpPr>
          <p:cNvPr id="17" name="Text 12"/>
          <p:cNvSpPr/>
          <p:nvPr/>
        </p:nvSpPr>
        <p:spPr>
          <a:xfrm>
            <a:off x="1718310" y="5311616"/>
            <a:ext cx="2346841" cy="293251"/>
          </a:xfrm>
          <a:prstGeom prst="rect">
            <a:avLst/>
          </a:prstGeom>
          <a:noFill/>
          <a:ln/>
        </p:spPr>
        <p:txBody>
          <a:bodyPr wrap="none" lIns="0" tIns="0" rIns="0" bIns="0" rtlCol="0" anchor="t"/>
          <a:lstStyle/>
          <a:p>
            <a:pPr marL="0" indent="0" algn="l">
              <a:lnSpc>
                <a:spcPts val="2300"/>
              </a:lnSpc>
              <a:buNone/>
            </a:pPr>
            <a:r>
              <a:rPr lang="en-US" sz="2400" b="1" dirty="0">
                <a:solidFill>
                  <a:srgbClr val="2B3541"/>
                </a:solidFill>
                <a:latin typeface="Funnel Display" pitchFamily="34" charset="0"/>
                <a:ea typeface="Funnel Display" pitchFamily="34" charset="-122"/>
                <a:cs typeface="Funnel Display" pitchFamily="34" charset="-120"/>
              </a:rPr>
              <a:t>Models Folder</a:t>
            </a:r>
            <a:endParaRPr lang="en-US" sz="2400" b="1" dirty="0"/>
          </a:p>
        </p:txBody>
      </p:sp>
      <p:sp>
        <p:nvSpPr>
          <p:cNvPr id="18" name="Text 13"/>
          <p:cNvSpPr/>
          <p:nvPr/>
        </p:nvSpPr>
        <p:spPr>
          <a:xfrm>
            <a:off x="1718310" y="5724525"/>
            <a:ext cx="12191048" cy="319088"/>
          </a:xfrm>
          <a:prstGeom prst="rect">
            <a:avLst/>
          </a:prstGeom>
          <a:noFill/>
          <a:ln/>
        </p:spPr>
        <p:txBody>
          <a:bodyPr wrap="none" lIns="0" tIns="0" rIns="0" bIns="0" rtlCol="0" anchor="t"/>
          <a:lstStyle/>
          <a:p>
            <a:pPr marL="0" indent="0" algn="l">
              <a:lnSpc>
                <a:spcPts val="2500"/>
              </a:lnSpc>
              <a:buNone/>
            </a:pPr>
            <a:r>
              <a:rPr lang="en-US" sz="2000" dirty="0">
                <a:solidFill>
                  <a:srgbClr val="2B3541"/>
                </a:solidFill>
                <a:ea typeface="Funnel Sans" pitchFamily="34" charset="-122"/>
                <a:cs typeface="Funnel Sans" pitchFamily="34" charset="-120"/>
              </a:rPr>
              <a:t>Stores all individual trained datasets files for diverse companies across diverse sectors.</a:t>
            </a:r>
            <a:endParaRPr lang="en-US" sz="2000" dirty="0"/>
          </a:p>
        </p:txBody>
      </p:sp>
      <p:sp>
        <p:nvSpPr>
          <p:cNvPr id="19" name="Shape 14"/>
          <p:cNvSpPr/>
          <p:nvPr/>
        </p:nvSpPr>
        <p:spPr>
          <a:xfrm>
            <a:off x="698183" y="6485573"/>
            <a:ext cx="13234035" cy="1196816"/>
          </a:xfrm>
          <a:prstGeom prst="roundRect">
            <a:avLst>
              <a:gd name="adj" fmla="val 7001"/>
            </a:avLst>
          </a:prstGeom>
          <a:noFill/>
          <a:ln w="22860">
            <a:solidFill>
              <a:srgbClr val="D5CDBE"/>
            </a:solidFill>
            <a:prstDash val="solid"/>
          </a:ln>
        </p:spPr>
      </p:sp>
      <p:sp>
        <p:nvSpPr>
          <p:cNvPr id="20" name="Shape 15"/>
          <p:cNvSpPr/>
          <p:nvPr/>
        </p:nvSpPr>
        <p:spPr>
          <a:xfrm>
            <a:off x="721043" y="6508433"/>
            <a:ext cx="797838" cy="1151096"/>
          </a:xfrm>
          <a:prstGeom prst="roundRect">
            <a:avLst>
              <a:gd name="adj" fmla="val 7063"/>
            </a:avLst>
          </a:prstGeom>
          <a:solidFill>
            <a:srgbClr val="FAF5EB"/>
          </a:solidFill>
          <a:ln/>
        </p:spPr>
      </p:sp>
      <p:pic>
        <p:nvPicPr>
          <p:cNvPr id="21" name="Image 3" descr="preencoded.png"/>
          <p:cNvPicPr>
            <a:picLocks noChangeAspect="1"/>
          </p:cNvPicPr>
          <p:nvPr/>
        </p:nvPicPr>
        <p:blipFill>
          <a:blip r:embed="rId6"/>
          <a:stretch>
            <a:fillRect/>
          </a:stretch>
        </p:blipFill>
        <p:spPr>
          <a:xfrm>
            <a:off x="966549" y="6896933"/>
            <a:ext cx="299204" cy="373975"/>
          </a:xfrm>
          <a:prstGeom prst="rect">
            <a:avLst/>
          </a:prstGeom>
        </p:spPr>
      </p:pic>
      <p:sp>
        <p:nvSpPr>
          <p:cNvPr id="22" name="Text 16"/>
          <p:cNvSpPr/>
          <p:nvPr/>
        </p:nvSpPr>
        <p:spPr>
          <a:xfrm>
            <a:off x="1718310" y="6707862"/>
            <a:ext cx="2346841" cy="293251"/>
          </a:xfrm>
          <a:prstGeom prst="rect">
            <a:avLst/>
          </a:prstGeom>
          <a:noFill/>
          <a:ln/>
        </p:spPr>
        <p:txBody>
          <a:bodyPr wrap="none" lIns="0" tIns="0" rIns="0" bIns="0" rtlCol="0" anchor="t"/>
          <a:lstStyle/>
          <a:p>
            <a:pPr marL="0" indent="0" algn="l">
              <a:lnSpc>
                <a:spcPts val="2300"/>
              </a:lnSpc>
              <a:buNone/>
            </a:pPr>
            <a:r>
              <a:rPr lang="en-US" sz="2400" b="1" dirty="0">
                <a:solidFill>
                  <a:srgbClr val="2B3541"/>
                </a:solidFill>
                <a:latin typeface="Funnel Display" pitchFamily="34" charset="0"/>
                <a:ea typeface="Funnel Display" pitchFamily="34" charset="-122"/>
                <a:cs typeface="Funnel Display" pitchFamily="34" charset="-120"/>
              </a:rPr>
              <a:t>Template Folder</a:t>
            </a:r>
            <a:endParaRPr lang="en-US" sz="2400" b="1" dirty="0"/>
          </a:p>
        </p:txBody>
      </p:sp>
      <p:sp>
        <p:nvSpPr>
          <p:cNvPr id="23" name="Text 17"/>
          <p:cNvSpPr/>
          <p:nvPr/>
        </p:nvSpPr>
        <p:spPr>
          <a:xfrm>
            <a:off x="1718310" y="7120771"/>
            <a:ext cx="12191048" cy="319088"/>
          </a:xfrm>
          <a:prstGeom prst="rect">
            <a:avLst/>
          </a:prstGeom>
          <a:noFill/>
          <a:ln/>
        </p:spPr>
        <p:txBody>
          <a:bodyPr wrap="none" lIns="0" tIns="0" rIns="0" bIns="0" rtlCol="0" anchor="t"/>
          <a:lstStyle/>
          <a:p>
            <a:pPr marL="0" indent="0" algn="l">
              <a:lnSpc>
                <a:spcPts val="2500"/>
              </a:lnSpc>
              <a:buNone/>
            </a:pPr>
            <a:r>
              <a:rPr lang="en-US" sz="2000" dirty="0">
                <a:solidFill>
                  <a:srgbClr val="2B3541"/>
                </a:solidFill>
                <a:latin typeface="Calibri" panose="020F0502020204030204" pitchFamily="34" charset="0"/>
                <a:ea typeface="Calibri" panose="020F0502020204030204" pitchFamily="34" charset="0"/>
                <a:cs typeface="Calibri" panose="020F0502020204030204" pitchFamily="34" charset="0"/>
              </a:rPr>
              <a:t>Contains the </a:t>
            </a:r>
            <a:r>
              <a:rPr lang="en-US" sz="2000" b="1" dirty="0">
                <a:solidFill>
                  <a:srgbClr val="2B3541"/>
                </a:solidFill>
                <a:latin typeface="Calibri" panose="020F0502020204030204" pitchFamily="34" charset="0"/>
                <a:ea typeface="Calibri" panose="020F0502020204030204" pitchFamily="34" charset="0"/>
                <a:cs typeface="Calibri" panose="020F0502020204030204" pitchFamily="34" charset="0"/>
              </a:rPr>
              <a:t>Index.html</a:t>
            </a:r>
            <a:r>
              <a:rPr lang="en-US" sz="2000" dirty="0">
                <a:solidFill>
                  <a:srgbClr val="2B3541"/>
                </a:solidFill>
                <a:latin typeface="Calibri" panose="020F0502020204030204" pitchFamily="34" charset="0"/>
                <a:ea typeface="Calibri" panose="020F0502020204030204" pitchFamily="34" charset="0"/>
                <a:cs typeface="Calibri" panose="020F0502020204030204" pitchFamily="34" charset="0"/>
              </a:rPr>
              <a:t> file, serving as the frontend interface for user interaction.</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81053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822127"/>
            <a:ext cx="12954952" cy="1408033"/>
          </a:xfrm>
          <a:prstGeom prst="rect">
            <a:avLst/>
          </a:prstGeom>
          <a:noFill/>
          <a:ln/>
        </p:spPr>
        <p:txBody>
          <a:bodyPr wrap="square" lIns="0" tIns="0" rIns="0" bIns="0" rtlCol="0" anchor="t"/>
          <a:lstStyle/>
          <a:p>
            <a:pPr marL="0" indent="0" algn="l">
              <a:lnSpc>
                <a:spcPts val="5500"/>
              </a:lnSpc>
              <a:buNone/>
            </a:pPr>
            <a:r>
              <a:rPr lang="en-US" sz="4400" dirty="0">
                <a:solidFill>
                  <a:srgbClr val="3371A5"/>
                </a:solidFill>
                <a:latin typeface="Arial" panose="020B0604020202020204" pitchFamily="34" charset="0"/>
                <a:ea typeface="Funnel Display" pitchFamily="34" charset="-122"/>
                <a:cs typeface="Arial" panose="020B0604020202020204" pitchFamily="34" charset="0"/>
              </a:rPr>
              <a:t>Future Work</a:t>
            </a:r>
            <a:r>
              <a:rPr lang="en-US" sz="4400" b="1" dirty="0">
                <a:solidFill>
                  <a:srgbClr val="3371A5"/>
                </a:solidFill>
                <a:latin typeface="Arial" panose="020B0604020202020204" pitchFamily="34" charset="0"/>
                <a:ea typeface="Funnel Display" pitchFamily="34" charset="-122"/>
                <a:cs typeface="Arial" panose="020B0604020202020204" pitchFamily="34" charset="0"/>
              </a:rPr>
              <a:t>: </a:t>
            </a:r>
            <a:r>
              <a:rPr lang="en-US" sz="4400" dirty="0">
                <a:solidFill>
                  <a:srgbClr val="3371A5"/>
                </a:solidFill>
                <a:latin typeface="Arial" panose="020B0604020202020204" pitchFamily="34" charset="0"/>
                <a:ea typeface="Funnel Display" pitchFamily="34" charset="-122"/>
                <a:cs typeface="Arial" panose="020B0604020202020204" pitchFamily="34" charset="0"/>
              </a:rPr>
              <a:t>Uncovering and Analyzing Universal Market Patterns</a:t>
            </a:r>
            <a:endParaRPr lang="en-US" sz="4400" dirty="0">
              <a:latin typeface="Arial" panose="020B0604020202020204" pitchFamily="34" charset="0"/>
              <a:cs typeface="Arial" panose="020B0604020202020204" pitchFamily="34" charset="0"/>
            </a:endParaRPr>
          </a:p>
        </p:txBody>
      </p:sp>
      <p:sp>
        <p:nvSpPr>
          <p:cNvPr id="3" name="Shape 1"/>
          <p:cNvSpPr/>
          <p:nvPr/>
        </p:nvSpPr>
        <p:spPr>
          <a:xfrm>
            <a:off x="837724" y="2708910"/>
            <a:ext cx="538520" cy="538520"/>
          </a:xfrm>
          <a:prstGeom prst="roundRect">
            <a:avLst>
              <a:gd name="adj" fmla="val 18670"/>
            </a:avLst>
          </a:prstGeom>
          <a:solidFill>
            <a:srgbClr val="FAF5EB"/>
          </a:solidFill>
          <a:ln w="7620">
            <a:solidFill>
              <a:srgbClr val="D5CDBE"/>
            </a:solidFill>
            <a:prstDash val="solid"/>
          </a:ln>
        </p:spPr>
      </p:sp>
      <p:sp>
        <p:nvSpPr>
          <p:cNvPr id="4" name="Text 2"/>
          <p:cNvSpPr/>
          <p:nvPr/>
        </p:nvSpPr>
        <p:spPr>
          <a:xfrm>
            <a:off x="937974" y="2766893"/>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2B3541"/>
                </a:solidFill>
                <a:latin typeface="Arial" panose="020B0604020202020204" pitchFamily="34" charset="0"/>
                <a:ea typeface="Funnel Display" pitchFamily="34" charset="-122"/>
                <a:cs typeface="Arial" panose="020B0604020202020204" pitchFamily="34" charset="0"/>
              </a:rPr>
              <a:t>1</a:t>
            </a:r>
            <a:endParaRPr lang="en-US" sz="2650" dirty="0">
              <a:latin typeface="Arial" panose="020B0604020202020204" pitchFamily="34" charset="0"/>
              <a:cs typeface="Arial" panose="020B0604020202020204" pitchFamily="34" charset="0"/>
            </a:endParaRPr>
          </a:p>
        </p:txBody>
      </p:sp>
      <p:sp>
        <p:nvSpPr>
          <p:cNvPr id="5" name="Text 3"/>
          <p:cNvSpPr/>
          <p:nvPr/>
        </p:nvSpPr>
        <p:spPr>
          <a:xfrm>
            <a:off x="1615559" y="2791182"/>
            <a:ext cx="3381851" cy="351949"/>
          </a:xfrm>
          <a:prstGeom prst="rect">
            <a:avLst/>
          </a:prstGeom>
          <a:noFill/>
          <a:ln/>
        </p:spPr>
        <p:txBody>
          <a:bodyPr wrap="none" lIns="0" tIns="0" rIns="0" bIns="0" rtlCol="0" anchor="t"/>
          <a:lstStyle/>
          <a:p>
            <a:pPr marL="0" indent="0" algn="l">
              <a:lnSpc>
                <a:spcPts val="2750"/>
              </a:lnSpc>
              <a:buNone/>
            </a:pPr>
            <a:r>
              <a:rPr lang="en-US" sz="2400" b="1" dirty="0">
                <a:solidFill>
                  <a:srgbClr val="2B3541"/>
                </a:solidFill>
                <a:latin typeface="Arial" panose="020B0604020202020204" pitchFamily="34" charset="0"/>
                <a:ea typeface="Funnel Display" pitchFamily="34" charset="-122"/>
                <a:cs typeface="Arial" panose="020B0604020202020204" pitchFamily="34" charset="0"/>
              </a:rPr>
              <a:t>Focused Dataset Training</a:t>
            </a:r>
            <a:endParaRPr lang="en-US" sz="2400" b="1" dirty="0">
              <a:latin typeface="Arial" panose="020B0604020202020204" pitchFamily="34" charset="0"/>
              <a:cs typeface="Arial" panose="020B0604020202020204" pitchFamily="34" charset="0"/>
            </a:endParaRPr>
          </a:p>
        </p:txBody>
      </p:sp>
      <p:sp>
        <p:nvSpPr>
          <p:cNvPr id="6" name="Text 4"/>
          <p:cNvSpPr/>
          <p:nvPr/>
        </p:nvSpPr>
        <p:spPr>
          <a:xfrm>
            <a:off x="1615559" y="3286720"/>
            <a:ext cx="5549979" cy="1149072"/>
          </a:xfrm>
          <a:prstGeom prst="rect">
            <a:avLst/>
          </a:prstGeom>
          <a:noFill/>
          <a:ln/>
        </p:spPr>
        <p:txBody>
          <a:bodyPr wrap="square" lIns="0" tIns="0" rIns="0" bIns="0" rtlCol="0" anchor="t"/>
          <a:lstStyle/>
          <a:p>
            <a:pPr marL="0" indent="0" algn="l">
              <a:lnSpc>
                <a:spcPts val="3000"/>
              </a:lnSpc>
              <a:buNone/>
            </a:pPr>
            <a:r>
              <a:rPr lang="en-US" sz="1850" dirty="0">
                <a:solidFill>
                  <a:srgbClr val="2B3541"/>
                </a:solidFill>
                <a:latin typeface="Arial" panose="020B0604020202020204" pitchFamily="34" charset="0"/>
                <a:ea typeface="Funnel Sans" pitchFamily="34" charset="-122"/>
                <a:cs typeface="Arial" panose="020B0604020202020204" pitchFamily="34" charset="0"/>
              </a:rPr>
              <a:t>We are advancing our project by training and testing the LSTM model on a limited, curated set of diverse company datasets.</a:t>
            </a:r>
            <a:endParaRPr lang="en-US" sz="1850" dirty="0">
              <a:latin typeface="Arial" panose="020B0604020202020204" pitchFamily="34" charset="0"/>
              <a:cs typeface="Arial" panose="020B0604020202020204" pitchFamily="34" charset="0"/>
            </a:endParaRPr>
          </a:p>
        </p:txBody>
      </p:sp>
      <p:sp>
        <p:nvSpPr>
          <p:cNvPr id="7" name="Shape 5"/>
          <p:cNvSpPr/>
          <p:nvPr/>
        </p:nvSpPr>
        <p:spPr>
          <a:xfrm>
            <a:off x="7464743" y="2708910"/>
            <a:ext cx="538520" cy="538520"/>
          </a:xfrm>
          <a:prstGeom prst="roundRect">
            <a:avLst>
              <a:gd name="adj" fmla="val 18670"/>
            </a:avLst>
          </a:prstGeom>
          <a:solidFill>
            <a:srgbClr val="FAF5EB"/>
          </a:solidFill>
          <a:ln w="7620">
            <a:solidFill>
              <a:srgbClr val="D5CDBE"/>
            </a:solidFill>
            <a:prstDash val="solid"/>
          </a:ln>
        </p:spPr>
      </p:sp>
      <p:sp>
        <p:nvSpPr>
          <p:cNvPr id="8" name="Text 6"/>
          <p:cNvSpPr/>
          <p:nvPr/>
        </p:nvSpPr>
        <p:spPr>
          <a:xfrm>
            <a:off x="7564993" y="2766893"/>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2B3541"/>
                </a:solidFill>
                <a:latin typeface="Arial" panose="020B0604020202020204" pitchFamily="34" charset="0"/>
                <a:ea typeface="Funnel Display" pitchFamily="34" charset="-122"/>
                <a:cs typeface="Arial" panose="020B0604020202020204" pitchFamily="34" charset="0"/>
              </a:rPr>
              <a:t>2</a:t>
            </a:r>
            <a:endParaRPr lang="en-US" sz="2650" dirty="0">
              <a:latin typeface="Arial" panose="020B0604020202020204" pitchFamily="34" charset="0"/>
              <a:cs typeface="Arial" panose="020B0604020202020204" pitchFamily="34" charset="0"/>
            </a:endParaRPr>
          </a:p>
        </p:txBody>
      </p:sp>
      <p:sp>
        <p:nvSpPr>
          <p:cNvPr id="9" name="Text 7"/>
          <p:cNvSpPr/>
          <p:nvPr/>
        </p:nvSpPr>
        <p:spPr>
          <a:xfrm>
            <a:off x="8242578" y="2791182"/>
            <a:ext cx="2816185" cy="351949"/>
          </a:xfrm>
          <a:prstGeom prst="rect">
            <a:avLst/>
          </a:prstGeom>
          <a:noFill/>
          <a:ln/>
        </p:spPr>
        <p:txBody>
          <a:bodyPr wrap="none" lIns="0" tIns="0" rIns="0" bIns="0" rtlCol="0" anchor="t"/>
          <a:lstStyle/>
          <a:p>
            <a:pPr marL="0" indent="0" algn="l">
              <a:lnSpc>
                <a:spcPts val="2750"/>
              </a:lnSpc>
              <a:buNone/>
            </a:pPr>
            <a:r>
              <a:rPr lang="en-US" sz="2400" b="1" dirty="0">
                <a:solidFill>
                  <a:srgbClr val="2B3541"/>
                </a:solidFill>
                <a:latin typeface="Arial" panose="020B0604020202020204" pitchFamily="34" charset="0"/>
                <a:ea typeface="Funnel Display" pitchFamily="34" charset="-122"/>
                <a:cs typeface="Arial" panose="020B0604020202020204" pitchFamily="34" charset="0"/>
              </a:rPr>
              <a:t>Pattern Recognition</a:t>
            </a:r>
            <a:endParaRPr lang="en-US" sz="2400" b="1" dirty="0">
              <a:latin typeface="Arial" panose="020B0604020202020204" pitchFamily="34" charset="0"/>
              <a:cs typeface="Arial" panose="020B0604020202020204" pitchFamily="34" charset="0"/>
            </a:endParaRPr>
          </a:p>
        </p:txBody>
      </p:sp>
      <p:sp>
        <p:nvSpPr>
          <p:cNvPr id="10" name="Text 8"/>
          <p:cNvSpPr/>
          <p:nvPr/>
        </p:nvSpPr>
        <p:spPr>
          <a:xfrm>
            <a:off x="8242578" y="3286720"/>
            <a:ext cx="5550098" cy="1149072"/>
          </a:xfrm>
          <a:prstGeom prst="rect">
            <a:avLst/>
          </a:prstGeom>
          <a:noFill/>
          <a:ln/>
        </p:spPr>
        <p:txBody>
          <a:bodyPr wrap="square" lIns="0" tIns="0" rIns="0" bIns="0" rtlCol="0" anchor="t"/>
          <a:lstStyle/>
          <a:p>
            <a:pPr marL="0" indent="0" algn="l">
              <a:lnSpc>
                <a:spcPts val="3000"/>
              </a:lnSpc>
              <a:buNone/>
            </a:pPr>
            <a:r>
              <a:rPr lang="en-US" sz="1850" dirty="0">
                <a:solidFill>
                  <a:srgbClr val="2B3541"/>
                </a:solidFill>
                <a:latin typeface="Arial" panose="020B0604020202020204" pitchFamily="34" charset="0"/>
                <a:ea typeface="Funnel Sans" pitchFamily="34" charset="-122"/>
                <a:cs typeface="Arial" panose="020B0604020202020204" pitchFamily="34" charset="0"/>
              </a:rPr>
              <a:t>The core objective is to identify underlying, common patterns and shared characteristics across these varied datasets.</a:t>
            </a:r>
            <a:endParaRPr lang="en-US" sz="1850" dirty="0">
              <a:latin typeface="Arial" panose="020B0604020202020204" pitchFamily="34" charset="0"/>
              <a:cs typeface="Arial" panose="020B0604020202020204" pitchFamily="34" charset="0"/>
            </a:endParaRPr>
          </a:p>
        </p:txBody>
      </p:sp>
      <p:sp>
        <p:nvSpPr>
          <p:cNvPr id="11" name="Shape 9"/>
          <p:cNvSpPr/>
          <p:nvPr/>
        </p:nvSpPr>
        <p:spPr>
          <a:xfrm>
            <a:off x="837724" y="4914543"/>
            <a:ext cx="538520" cy="538520"/>
          </a:xfrm>
          <a:prstGeom prst="roundRect">
            <a:avLst>
              <a:gd name="adj" fmla="val 18670"/>
            </a:avLst>
          </a:prstGeom>
          <a:solidFill>
            <a:srgbClr val="FAF5EB"/>
          </a:solidFill>
          <a:ln w="7620">
            <a:solidFill>
              <a:srgbClr val="D5CDBE"/>
            </a:solidFill>
            <a:prstDash val="solid"/>
          </a:ln>
        </p:spPr>
      </p:sp>
      <p:sp>
        <p:nvSpPr>
          <p:cNvPr id="12" name="Text 10"/>
          <p:cNvSpPr/>
          <p:nvPr/>
        </p:nvSpPr>
        <p:spPr>
          <a:xfrm>
            <a:off x="937974" y="4972526"/>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2B3541"/>
                </a:solidFill>
                <a:latin typeface="Arial" panose="020B0604020202020204" pitchFamily="34" charset="0"/>
                <a:ea typeface="Funnel Display" pitchFamily="34" charset="-122"/>
                <a:cs typeface="Arial" panose="020B0604020202020204" pitchFamily="34" charset="0"/>
              </a:rPr>
              <a:t>3</a:t>
            </a:r>
            <a:endParaRPr lang="en-US" sz="2650" dirty="0">
              <a:latin typeface="Arial" panose="020B0604020202020204" pitchFamily="34" charset="0"/>
              <a:cs typeface="Arial" panose="020B0604020202020204" pitchFamily="34" charset="0"/>
            </a:endParaRPr>
          </a:p>
        </p:txBody>
      </p:sp>
      <p:sp>
        <p:nvSpPr>
          <p:cNvPr id="13" name="Text 11"/>
          <p:cNvSpPr/>
          <p:nvPr/>
        </p:nvSpPr>
        <p:spPr>
          <a:xfrm>
            <a:off x="1615559" y="4996815"/>
            <a:ext cx="4103370" cy="351949"/>
          </a:xfrm>
          <a:prstGeom prst="rect">
            <a:avLst/>
          </a:prstGeom>
          <a:noFill/>
          <a:ln/>
        </p:spPr>
        <p:txBody>
          <a:bodyPr wrap="none" lIns="0" tIns="0" rIns="0" bIns="0" rtlCol="0" anchor="t"/>
          <a:lstStyle/>
          <a:p>
            <a:pPr marL="0" indent="0" algn="l">
              <a:lnSpc>
                <a:spcPts val="2750"/>
              </a:lnSpc>
              <a:buNone/>
            </a:pPr>
            <a:r>
              <a:rPr lang="en-US" sz="2400" b="1" dirty="0">
                <a:solidFill>
                  <a:srgbClr val="2B3541"/>
                </a:solidFill>
                <a:latin typeface="Arial" panose="020B0604020202020204" pitchFamily="34" charset="0"/>
                <a:ea typeface="Funnel Display" pitchFamily="34" charset="-122"/>
                <a:cs typeface="Arial" panose="020B0604020202020204" pitchFamily="34" charset="0"/>
              </a:rPr>
              <a:t>Enhanced Predictive Capability</a:t>
            </a:r>
            <a:endParaRPr lang="en-US" sz="2400" b="1" dirty="0">
              <a:latin typeface="Arial" panose="020B0604020202020204" pitchFamily="34" charset="0"/>
              <a:cs typeface="Arial" panose="020B0604020202020204" pitchFamily="34" charset="0"/>
            </a:endParaRPr>
          </a:p>
        </p:txBody>
      </p:sp>
      <p:sp>
        <p:nvSpPr>
          <p:cNvPr id="14" name="Text 12"/>
          <p:cNvSpPr/>
          <p:nvPr/>
        </p:nvSpPr>
        <p:spPr>
          <a:xfrm>
            <a:off x="1615559" y="5492353"/>
            <a:ext cx="5549979" cy="1915120"/>
          </a:xfrm>
          <a:prstGeom prst="rect">
            <a:avLst/>
          </a:prstGeom>
          <a:noFill/>
          <a:ln/>
        </p:spPr>
        <p:txBody>
          <a:bodyPr wrap="square" lIns="0" tIns="0" rIns="0" bIns="0" rtlCol="0" anchor="t"/>
          <a:lstStyle/>
          <a:p>
            <a:pPr marL="0" indent="0" algn="l">
              <a:lnSpc>
                <a:spcPts val="3000"/>
              </a:lnSpc>
              <a:buNone/>
            </a:pPr>
            <a:r>
              <a:rPr lang="en-US" sz="1850" dirty="0">
                <a:solidFill>
                  <a:srgbClr val="2B3541"/>
                </a:solidFill>
                <a:latin typeface="Arial" panose="020B0604020202020204" pitchFamily="34" charset="0"/>
                <a:ea typeface="Funnel Sans" pitchFamily="34" charset="-122"/>
                <a:cs typeface="Arial" panose="020B0604020202020204" pitchFamily="34" charset="0"/>
              </a:rPr>
              <a:t>By leveraging these deeper conceptual insights, our goal is to develop a model capable of generating nearly accurate stock price predictions for </a:t>
            </a:r>
            <a:r>
              <a:rPr lang="en-US" sz="1850" b="1" dirty="0">
                <a:solidFill>
                  <a:srgbClr val="2B3541"/>
                </a:solidFill>
                <a:latin typeface="Arial" panose="020B0604020202020204" pitchFamily="34" charset="0"/>
                <a:ea typeface="Funnel Sans" pitchFamily="34" charset="-122"/>
                <a:cs typeface="Arial" panose="020B0604020202020204" pitchFamily="34" charset="0"/>
              </a:rPr>
              <a:t>any new, unseen company</a:t>
            </a:r>
            <a:r>
              <a:rPr lang="en-US" sz="1850" dirty="0">
                <a:solidFill>
                  <a:srgbClr val="2B3541"/>
                </a:solidFill>
                <a:latin typeface="Arial" panose="020B0604020202020204" pitchFamily="34" charset="0"/>
                <a:ea typeface="Funnel Sans" pitchFamily="34" charset="-122"/>
                <a:cs typeface="Arial" panose="020B0604020202020204" pitchFamily="34" charset="0"/>
              </a:rPr>
              <a:t> provided by the user, extending beyond our initial training set.</a:t>
            </a:r>
            <a:endParaRPr lang="en-US" sz="1850" dirty="0">
              <a:latin typeface="Arial" panose="020B0604020202020204" pitchFamily="34" charset="0"/>
              <a:cs typeface="Arial" panose="020B0604020202020204" pitchFamily="34" charset="0"/>
            </a:endParaRPr>
          </a:p>
        </p:txBody>
      </p:sp>
      <p:sp>
        <p:nvSpPr>
          <p:cNvPr id="15" name="Shape 13"/>
          <p:cNvSpPr/>
          <p:nvPr/>
        </p:nvSpPr>
        <p:spPr>
          <a:xfrm>
            <a:off x="7464743" y="4914543"/>
            <a:ext cx="538520" cy="538520"/>
          </a:xfrm>
          <a:prstGeom prst="roundRect">
            <a:avLst>
              <a:gd name="adj" fmla="val 18670"/>
            </a:avLst>
          </a:prstGeom>
          <a:solidFill>
            <a:srgbClr val="FAF5EB"/>
          </a:solidFill>
          <a:ln w="7620">
            <a:solidFill>
              <a:srgbClr val="D5CDBE"/>
            </a:solidFill>
            <a:prstDash val="solid"/>
          </a:ln>
        </p:spPr>
      </p:sp>
      <p:sp>
        <p:nvSpPr>
          <p:cNvPr id="16" name="Text 14"/>
          <p:cNvSpPr/>
          <p:nvPr/>
        </p:nvSpPr>
        <p:spPr>
          <a:xfrm>
            <a:off x="7564993" y="4972526"/>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2B3541"/>
                </a:solidFill>
                <a:latin typeface="Arial" panose="020B0604020202020204" pitchFamily="34" charset="0"/>
                <a:ea typeface="Funnel Display" pitchFamily="34" charset="-122"/>
                <a:cs typeface="Arial" panose="020B0604020202020204" pitchFamily="34" charset="0"/>
              </a:rPr>
              <a:t>4</a:t>
            </a:r>
            <a:endParaRPr lang="en-US" sz="2650" dirty="0">
              <a:latin typeface="Arial" panose="020B0604020202020204" pitchFamily="34" charset="0"/>
              <a:cs typeface="Arial" panose="020B0604020202020204" pitchFamily="34" charset="0"/>
            </a:endParaRPr>
          </a:p>
        </p:txBody>
      </p:sp>
      <p:sp>
        <p:nvSpPr>
          <p:cNvPr id="17" name="Text 15"/>
          <p:cNvSpPr/>
          <p:nvPr/>
        </p:nvSpPr>
        <p:spPr>
          <a:xfrm>
            <a:off x="8242578" y="4996815"/>
            <a:ext cx="2816185" cy="351949"/>
          </a:xfrm>
          <a:prstGeom prst="rect">
            <a:avLst/>
          </a:prstGeom>
          <a:noFill/>
          <a:ln/>
        </p:spPr>
        <p:txBody>
          <a:bodyPr wrap="none" lIns="0" tIns="0" rIns="0" bIns="0" rtlCol="0" anchor="t"/>
          <a:lstStyle/>
          <a:p>
            <a:pPr marL="0" indent="0" algn="l">
              <a:lnSpc>
                <a:spcPts val="2750"/>
              </a:lnSpc>
              <a:buNone/>
            </a:pPr>
            <a:r>
              <a:rPr lang="en-US" sz="2400" b="1" dirty="0">
                <a:solidFill>
                  <a:srgbClr val="2B3541"/>
                </a:solidFill>
                <a:latin typeface="Arial" panose="020B0604020202020204" pitchFamily="34" charset="0"/>
                <a:ea typeface="Funnel Display" pitchFamily="34" charset="-122"/>
                <a:cs typeface="Arial" panose="020B0604020202020204" pitchFamily="34" charset="0"/>
              </a:rPr>
              <a:t>Future Implications</a:t>
            </a:r>
            <a:endParaRPr lang="en-US" sz="2400" b="1" dirty="0">
              <a:latin typeface="Arial" panose="020B0604020202020204" pitchFamily="34" charset="0"/>
              <a:cs typeface="Arial" panose="020B0604020202020204" pitchFamily="34" charset="0"/>
            </a:endParaRPr>
          </a:p>
        </p:txBody>
      </p:sp>
      <p:sp>
        <p:nvSpPr>
          <p:cNvPr id="18" name="Text 16"/>
          <p:cNvSpPr/>
          <p:nvPr/>
        </p:nvSpPr>
        <p:spPr>
          <a:xfrm>
            <a:off x="8242578" y="5492353"/>
            <a:ext cx="5550098" cy="1532096"/>
          </a:xfrm>
          <a:prstGeom prst="rect">
            <a:avLst/>
          </a:prstGeom>
          <a:noFill/>
          <a:ln/>
        </p:spPr>
        <p:txBody>
          <a:bodyPr wrap="square" lIns="0" tIns="0" rIns="0" bIns="0" rtlCol="0" anchor="t"/>
          <a:lstStyle/>
          <a:p>
            <a:pPr marL="0" indent="0" algn="l">
              <a:lnSpc>
                <a:spcPts val="3000"/>
              </a:lnSpc>
              <a:buNone/>
            </a:pPr>
            <a:r>
              <a:rPr lang="en-US" sz="1850" dirty="0">
                <a:solidFill>
                  <a:srgbClr val="2B3541"/>
                </a:solidFill>
                <a:latin typeface="Arial" panose="020B0604020202020204" pitchFamily="34" charset="0"/>
                <a:ea typeface="Funnel Sans" pitchFamily="34" charset="-122"/>
                <a:cs typeface="Arial" panose="020B0604020202020204" pitchFamily="34" charset="0"/>
              </a:rPr>
              <a:t>This generalization concept aims to build a more robust and adaptable stock prediction system, less reliant on company-specific training and more on universal market dynamics.</a:t>
            </a:r>
            <a:endParaRPr lang="en-US" sz="1850" dirty="0">
              <a:latin typeface="Arial" panose="020B0604020202020204" pitchFamily="34" charset="0"/>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58773" y="518279"/>
            <a:ext cx="7826454" cy="1107281"/>
          </a:xfrm>
          <a:prstGeom prst="rect">
            <a:avLst/>
          </a:prstGeom>
          <a:noFill/>
          <a:ln/>
        </p:spPr>
        <p:txBody>
          <a:bodyPr wrap="square" lIns="0" tIns="0" rIns="0" bIns="0" rtlCol="0" anchor="t"/>
          <a:lstStyle/>
          <a:p>
            <a:pPr marL="0" indent="0" algn="l">
              <a:lnSpc>
                <a:spcPts val="4350"/>
              </a:lnSpc>
              <a:buNone/>
            </a:pPr>
            <a:r>
              <a:rPr lang="en-US" sz="4000" dirty="0">
                <a:solidFill>
                  <a:srgbClr val="204C8E"/>
                </a:solidFill>
                <a:latin typeface="Arial" panose="020B0604020202020204" pitchFamily="34" charset="0"/>
                <a:ea typeface="Funnel Display" pitchFamily="34" charset="-122"/>
                <a:cs typeface="Arial" panose="020B0604020202020204" pitchFamily="34" charset="0"/>
              </a:rPr>
              <a:t>Project Conclusion &amp; Universal Market Insights</a:t>
            </a:r>
            <a:endParaRPr lang="en-US" sz="4000" dirty="0">
              <a:latin typeface="Arial" panose="020B0604020202020204" pitchFamily="34" charset="0"/>
              <a:cs typeface="Arial" panose="020B0604020202020204" pitchFamily="34" charset="0"/>
            </a:endParaRPr>
          </a:p>
        </p:txBody>
      </p:sp>
      <p:sp>
        <p:nvSpPr>
          <p:cNvPr id="3" name="Text 1"/>
          <p:cNvSpPr/>
          <p:nvPr/>
        </p:nvSpPr>
        <p:spPr>
          <a:xfrm>
            <a:off x="658773" y="1907858"/>
            <a:ext cx="7826454" cy="1204436"/>
          </a:xfrm>
          <a:prstGeom prst="rect">
            <a:avLst/>
          </a:prstGeom>
          <a:noFill/>
          <a:ln/>
        </p:spPr>
        <p:txBody>
          <a:bodyPr wrap="square" lIns="0" tIns="0" rIns="0" bIns="0" rtlCol="0" anchor="t"/>
          <a:lstStyle/>
          <a:p>
            <a:pPr marL="0" indent="0" algn="l">
              <a:lnSpc>
                <a:spcPts val="2350"/>
              </a:lnSpc>
              <a:buNone/>
            </a:pPr>
            <a:r>
              <a:rPr lang="en-US" dirty="0">
                <a:solidFill>
                  <a:srgbClr val="2B3541"/>
                </a:solidFill>
                <a:latin typeface="Arial" panose="020B0604020202020204" pitchFamily="34" charset="0"/>
                <a:ea typeface="Funnel Sans" pitchFamily="34" charset="-122"/>
                <a:cs typeface="Arial" panose="020B0604020202020204" pitchFamily="34" charset="0"/>
              </a:rPr>
              <a:t>Our deep learning model, powered by LSTM networks, has demonstrated robust performance in forecasting stock prices. The project successfully navigated complex data to deliver nearly accurate predictions, establishing a strong foundation for advanced financial analytics.</a:t>
            </a:r>
            <a:endParaRPr lang="en-US" dirty="0">
              <a:latin typeface="Arial" panose="020B0604020202020204" pitchFamily="34" charset="0"/>
              <a:cs typeface="Arial" panose="020B0604020202020204" pitchFamily="34" charset="0"/>
            </a:endParaRPr>
          </a:p>
        </p:txBody>
      </p:sp>
      <p:sp>
        <p:nvSpPr>
          <p:cNvPr id="4" name="Shape 2"/>
          <p:cNvSpPr/>
          <p:nvPr/>
        </p:nvSpPr>
        <p:spPr>
          <a:xfrm>
            <a:off x="658773" y="3323987"/>
            <a:ext cx="752951" cy="1368385"/>
          </a:xfrm>
          <a:prstGeom prst="roundRect">
            <a:avLst>
              <a:gd name="adj" fmla="val 360021"/>
            </a:avLst>
          </a:prstGeom>
          <a:solidFill>
            <a:srgbClr val="FAF5EB"/>
          </a:solidFill>
          <a:ln w="7620">
            <a:solidFill>
              <a:srgbClr val="3371A5"/>
            </a:solidFill>
            <a:prstDash val="solid"/>
          </a:ln>
        </p:spPr>
      </p:sp>
      <p:sp>
        <p:nvSpPr>
          <p:cNvPr id="5" name="Text 3"/>
          <p:cNvSpPr/>
          <p:nvPr/>
        </p:nvSpPr>
        <p:spPr>
          <a:xfrm>
            <a:off x="894040" y="3831669"/>
            <a:ext cx="282297" cy="352901"/>
          </a:xfrm>
          <a:prstGeom prst="rect">
            <a:avLst/>
          </a:prstGeom>
          <a:noFill/>
          <a:ln/>
        </p:spPr>
        <p:txBody>
          <a:bodyPr wrap="none" lIns="0" tIns="0" rIns="0" bIns="0" rtlCol="0" anchor="t"/>
          <a:lstStyle/>
          <a:p>
            <a:pPr marL="0" indent="0" algn="l">
              <a:lnSpc>
                <a:spcPts val="2200"/>
              </a:lnSpc>
              <a:buNone/>
            </a:pPr>
            <a:r>
              <a:rPr lang="en-US" sz="2200" dirty="0">
                <a:solidFill>
                  <a:srgbClr val="2B3541"/>
                </a:solidFill>
                <a:latin typeface="Funnel Display" pitchFamily="34" charset="0"/>
                <a:ea typeface="Funnel Display" pitchFamily="34" charset="-122"/>
                <a:cs typeface="Funnel Display" pitchFamily="34" charset="-120"/>
              </a:rPr>
              <a:t>1</a:t>
            </a:r>
            <a:endParaRPr lang="en-US" sz="2200" dirty="0"/>
          </a:p>
        </p:txBody>
      </p:sp>
      <p:sp>
        <p:nvSpPr>
          <p:cNvPr id="6" name="Text 4"/>
          <p:cNvSpPr/>
          <p:nvPr/>
        </p:nvSpPr>
        <p:spPr>
          <a:xfrm>
            <a:off x="1599962" y="3512225"/>
            <a:ext cx="2388989" cy="276820"/>
          </a:xfrm>
          <a:prstGeom prst="rect">
            <a:avLst/>
          </a:prstGeom>
          <a:noFill/>
          <a:ln/>
        </p:spPr>
        <p:txBody>
          <a:bodyPr wrap="none" lIns="0" tIns="0" rIns="0" bIns="0" rtlCol="0" anchor="t"/>
          <a:lstStyle/>
          <a:p>
            <a:pPr marL="0" indent="0" algn="l">
              <a:lnSpc>
                <a:spcPts val="2150"/>
              </a:lnSpc>
              <a:buNone/>
            </a:pPr>
            <a:r>
              <a:rPr lang="en-US" sz="2400" b="1" dirty="0">
                <a:solidFill>
                  <a:srgbClr val="2B3541"/>
                </a:solidFill>
                <a:latin typeface="Arial" panose="020B0604020202020204" pitchFamily="34" charset="0"/>
                <a:ea typeface="Funnel Display" pitchFamily="34" charset="-122"/>
                <a:cs typeface="Arial" panose="020B0604020202020204" pitchFamily="34" charset="0"/>
              </a:rPr>
              <a:t>Cross-Market Analysis</a:t>
            </a:r>
            <a:endParaRPr lang="en-US" sz="2400" b="1" dirty="0">
              <a:latin typeface="Arial" panose="020B0604020202020204" pitchFamily="34" charset="0"/>
              <a:cs typeface="Arial" panose="020B0604020202020204" pitchFamily="34" charset="0"/>
            </a:endParaRPr>
          </a:p>
        </p:txBody>
      </p:sp>
      <p:sp>
        <p:nvSpPr>
          <p:cNvPr id="7" name="Text 5"/>
          <p:cNvSpPr/>
          <p:nvPr/>
        </p:nvSpPr>
        <p:spPr>
          <a:xfrm>
            <a:off x="1599962" y="3901916"/>
            <a:ext cx="6885265" cy="602218"/>
          </a:xfrm>
          <a:prstGeom prst="rect">
            <a:avLst/>
          </a:prstGeom>
          <a:noFill/>
          <a:ln/>
        </p:spPr>
        <p:txBody>
          <a:bodyPr wrap="square" lIns="0" tIns="0" rIns="0" bIns="0" rtlCol="0" anchor="t"/>
          <a:lstStyle/>
          <a:p>
            <a:pPr marL="0" indent="0" algn="l">
              <a:lnSpc>
                <a:spcPts val="2350"/>
              </a:lnSpc>
              <a:buNone/>
            </a:pPr>
            <a:r>
              <a:rPr lang="en-US" sz="1600" dirty="0">
                <a:solidFill>
                  <a:srgbClr val="2B3541"/>
                </a:solidFill>
                <a:latin typeface="Arial" panose="020B0604020202020204" pitchFamily="34" charset="0"/>
                <a:ea typeface="Funnel Sans" pitchFamily="34" charset="-122"/>
                <a:cs typeface="Arial" panose="020B0604020202020204" pitchFamily="34" charset="0"/>
              </a:rPr>
              <a:t>We utilize </a:t>
            </a:r>
            <a:r>
              <a:rPr lang="en-US" sz="1600" b="1" dirty="0">
                <a:solidFill>
                  <a:srgbClr val="2B3541"/>
                </a:solidFill>
                <a:latin typeface="Arial" panose="020B0604020202020204" pitchFamily="34" charset="0"/>
                <a:ea typeface="Funnel Sans" pitchFamily="34" charset="-122"/>
                <a:cs typeface="Arial" panose="020B0604020202020204" pitchFamily="34" charset="0"/>
              </a:rPr>
              <a:t>international statistical methods</a:t>
            </a:r>
            <a:r>
              <a:rPr lang="en-US" sz="1600" dirty="0">
                <a:solidFill>
                  <a:srgbClr val="2B3541"/>
                </a:solidFill>
                <a:latin typeface="Arial" panose="020B0604020202020204" pitchFamily="34" charset="0"/>
                <a:ea typeface="Funnel Sans" pitchFamily="34" charset="-122"/>
                <a:cs typeface="Arial" panose="020B0604020202020204" pitchFamily="34" charset="0"/>
              </a:rPr>
              <a:t> such as multivariate time-series analysis to uncover universal market patterns beyond specific company data.</a:t>
            </a:r>
            <a:endParaRPr lang="en-US" sz="1600" dirty="0">
              <a:latin typeface="Arial" panose="020B0604020202020204" pitchFamily="34" charset="0"/>
              <a:cs typeface="Arial" panose="020B0604020202020204" pitchFamily="34" charset="0"/>
            </a:endParaRPr>
          </a:p>
        </p:txBody>
      </p:sp>
      <p:sp>
        <p:nvSpPr>
          <p:cNvPr id="8" name="Shape 6"/>
          <p:cNvSpPr/>
          <p:nvPr/>
        </p:nvSpPr>
        <p:spPr>
          <a:xfrm>
            <a:off x="658773" y="4833461"/>
            <a:ext cx="752951" cy="1368385"/>
          </a:xfrm>
          <a:prstGeom prst="roundRect">
            <a:avLst>
              <a:gd name="adj" fmla="val 360021"/>
            </a:avLst>
          </a:prstGeom>
          <a:solidFill>
            <a:srgbClr val="FAF5EB"/>
          </a:solidFill>
          <a:ln w="7620">
            <a:solidFill>
              <a:srgbClr val="3371A5"/>
            </a:solidFill>
            <a:prstDash val="solid"/>
          </a:ln>
        </p:spPr>
      </p:sp>
      <p:sp>
        <p:nvSpPr>
          <p:cNvPr id="9" name="Text 7"/>
          <p:cNvSpPr/>
          <p:nvPr/>
        </p:nvSpPr>
        <p:spPr>
          <a:xfrm>
            <a:off x="894040" y="5341144"/>
            <a:ext cx="282297" cy="352901"/>
          </a:xfrm>
          <a:prstGeom prst="rect">
            <a:avLst/>
          </a:prstGeom>
          <a:noFill/>
          <a:ln/>
        </p:spPr>
        <p:txBody>
          <a:bodyPr wrap="none" lIns="0" tIns="0" rIns="0" bIns="0" rtlCol="0" anchor="t"/>
          <a:lstStyle/>
          <a:p>
            <a:pPr marL="0" indent="0" algn="l">
              <a:lnSpc>
                <a:spcPts val="2200"/>
              </a:lnSpc>
              <a:buNone/>
            </a:pPr>
            <a:r>
              <a:rPr lang="en-US" sz="2200" dirty="0">
                <a:solidFill>
                  <a:srgbClr val="2B3541"/>
                </a:solidFill>
                <a:latin typeface="Funnel Display" pitchFamily="34" charset="0"/>
                <a:ea typeface="Funnel Display" pitchFamily="34" charset="-122"/>
                <a:cs typeface="Funnel Display" pitchFamily="34" charset="-120"/>
              </a:rPr>
              <a:t>2</a:t>
            </a:r>
            <a:endParaRPr lang="en-US" sz="2200" dirty="0"/>
          </a:p>
        </p:txBody>
      </p:sp>
      <p:sp>
        <p:nvSpPr>
          <p:cNvPr id="10" name="Text 8"/>
          <p:cNvSpPr/>
          <p:nvPr/>
        </p:nvSpPr>
        <p:spPr>
          <a:xfrm>
            <a:off x="1599962" y="5021699"/>
            <a:ext cx="3268147" cy="276820"/>
          </a:xfrm>
          <a:prstGeom prst="rect">
            <a:avLst/>
          </a:prstGeom>
          <a:noFill/>
          <a:ln/>
        </p:spPr>
        <p:txBody>
          <a:bodyPr wrap="none" lIns="0" tIns="0" rIns="0" bIns="0" rtlCol="0" anchor="t"/>
          <a:lstStyle/>
          <a:p>
            <a:pPr marL="0" indent="0" algn="l">
              <a:lnSpc>
                <a:spcPts val="2150"/>
              </a:lnSpc>
              <a:buNone/>
            </a:pPr>
            <a:r>
              <a:rPr lang="en-US" sz="2400" b="1" dirty="0">
                <a:solidFill>
                  <a:srgbClr val="2B3541"/>
                </a:solidFill>
                <a:latin typeface="Arial" panose="020B0604020202020204" pitchFamily="34" charset="0"/>
                <a:ea typeface="Funnel Display" pitchFamily="34" charset="-122"/>
                <a:cs typeface="Arial" panose="020B0604020202020204" pitchFamily="34" charset="0"/>
              </a:rPr>
              <a:t>Unseen Company Adaptability</a:t>
            </a:r>
            <a:endParaRPr lang="en-US" sz="2400" b="1" dirty="0">
              <a:latin typeface="Arial" panose="020B0604020202020204" pitchFamily="34" charset="0"/>
              <a:cs typeface="Arial" panose="020B0604020202020204" pitchFamily="34" charset="0"/>
            </a:endParaRPr>
          </a:p>
        </p:txBody>
      </p:sp>
      <p:sp>
        <p:nvSpPr>
          <p:cNvPr id="11" name="Text 9"/>
          <p:cNvSpPr/>
          <p:nvPr/>
        </p:nvSpPr>
        <p:spPr>
          <a:xfrm>
            <a:off x="1599962" y="5411391"/>
            <a:ext cx="6885265" cy="602218"/>
          </a:xfrm>
          <a:prstGeom prst="rect">
            <a:avLst/>
          </a:prstGeom>
          <a:noFill/>
          <a:ln/>
        </p:spPr>
        <p:txBody>
          <a:bodyPr wrap="square" lIns="0" tIns="0" rIns="0" bIns="0" rtlCol="0" anchor="t"/>
          <a:lstStyle/>
          <a:p>
            <a:pPr marL="0" indent="0" algn="l">
              <a:lnSpc>
                <a:spcPts val="2350"/>
              </a:lnSpc>
              <a:buNone/>
            </a:pPr>
            <a:r>
              <a:rPr lang="en-US" sz="1600" dirty="0">
                <a:solidFill>
                  <a:srgbClr val="2B3541"/>
                </a:solidFill>
                <a:latin typeface="Arial" panose="020B0604020202020204" pitchFamily="34" charset="0"/>
                <a:ea typeface="Funnel Sans" pitchFamily="34" charset="-122"/>
                <a:cs typeface="Arial" panose="020B0604020202020204" pitchFamily="34" charset="0"/>
              </a:rPr>
              <a:t>Our model's generalization capabilities allow it to predict nearly accurate prices for </a:t>
            </a:r>
            <a:r>
              <a:rPr lang="en-US" sz="1600" b="1" dirty="0">
                <a:solidFill>
                  <a:srgbClr val="2B3541"/>
                </a:solidFill>
                <a:latin typeface="Arial" panose="020B0604020202020204" pitchFamily="34" charset="0"/>
                <a:ea typeface="Funnel Sans" pitchFamily="34" charset="-122"/>
                <a:cs typeface="Arial" panose="020B0604020202020204" pitchFamily="34" charset="0"/>
              </a:rPr>
              <a:t>any new, unseen company</a:t>
            </a:r>
            <a:r>
              <a:rPr lang="en-US" sz="1600" dirty="0">
                <a:solidFill>
                  <a:srgbClr val="2B3541"/>
                </a:solidFill>
                <a:latin typeface="Arial" panose="020B0604020202020204" pitchFamily="34" charset="0"/>
                <a:ea typeface="Funnel Sans" pitchFamily="34" charset="-122"/>
                <a:cs typeface="Arial" panose="020B0604020202020204" pitchFamily="34" charset="0"/>
              </a:rPr>
              <a:t> by adapting to its unique market dynamics.</a:t>
            </a:r>
            <a:endParaRPr lang="en-US" sz="1600" dirty="0">
              <a:latin typeface="Arial" panose="020B0604020202020204" pitchFamily="34" charset="0"/>
              <a:cs typeface="Arial" panose="020B0604020202020204" pitchFamily="34" charset="0"/>
            </a:endParaRPr>
          </a:p>
        </p:txBody>
      </p:sp>
      <p:sp>
        <p:nvSpPr>
          <p:cNvPr id="12" name="Shape 10"/>
          <p:cNvSpPr/>
          <p:nvPr/>
        </p:nvSpPr>
        <p:spPr>
          <a:xfrm>
            <a:off x="658773" y="6342936"/>
            <a:ext cx="752951" cy="1368385"/>
          </a:xfrm>
          <a:prstGeom prst="roundRect">
            <a:avLst>
              <a:gd name="adj" fmla="val 360021"/>
            </a:avLst>
          </a:prstGeom>
          <a:solidFill>
            <a:srgbClr val="FAF5EB"/>
          </a:solidFill>
          <a:ln w="7620">
            <a:solidFill>
              <a:srgbClr val="3371A5"/>
            </a:solidFill>
            <a:prstDash val="solid"/>
          </a:ln>
        </p:spPr>
      </p:sp>
      <p:sp>
        <p:nvSpPr>
          <p:cNvPr id="13" name="Text 11"/>
          <p:cNvSpPr/>
          <p:nvPr/>
        </p:nvSpPr>
        <p:spPr>
          <a:xfrm>
            <a:off x="894040" y="6850618"/>
            <a:ext cx="282297" cy="352901"/>
          </a:xfrm>
          <a:prstGeom prst="rect">
            <a:avLst/>
          </a:prstGeom>
          <a:noFill/>
          <a:ln/>
        </p:spPr>
        <p:txBody>
          <a:bodyPr wrap="none" lIns="0" tIns="0" rIns="0" bIns="0" rtlCol="0" anchor="t"/>
          <a:lstStyle/>
          <a:p>
            <a:pPr marL="0" indent="0" algn="l">
              <a:lnSpc>
                <a:spcPts val="2200"/>
              </a:lnSpc>
              <a:buNone/>
            </a:pPr>
            <a:r>
              <a:rPr lang="en-US" sz="2200" dirty="0">
                <a:solidFill>
                  <a:srgbClr val="2B3541"/>
                </a:solidFill>
                <a:latin typeface="Funnel Display" pitchFamily="34" charset="0"/>
                <a:ea typeface="Funnel Display" pitchFamily="34" charset="-122"/>
                <a:cs typeface="Funnel Display" pitchFamily="34" charset="-120"/>
              </a:rPr>
              <a:t>3</a:t>
            </a:r>
            <a:endParaRPr lang="en-US" sz="2200" dirty="0"/>
          </a:p>
        </p:txBody>
      </p:sp>
      <p:sp>
        <p:nvSpPr>
          <p:cNvPr id="14" name="Text 12"/>
          <p:cNvSpPr/>
          <p:nvPr/>
        </p:nvSpPr>
        <p:spPr>
          <a:xfrm>
            <a:off x="1599962" y="6531173"/>
            <a:ext cx="2214682" cy="276820"/>
          </a:xfrm>
          <a:prstGeom prst="rect">
            <a:avLst/>
          </a:prstGeom>
          <a:noFill/>
          <a:ln/>
        </p:spPr>
        <p:txBody>
          <a:bodyPr wrap="none" lIns="0" tIns="0" rIns="0" bIns="0" rtlCol="0" anchor="t"/>
          <a:lstStyle/>
          <a:p>
            <a:pPr marL="0" indent="0" algn="l">
              <a:lnSpc>
                <a:spcPts val="2150"/>
              </a:lnSpc>
              <a:buNone/>
            </a:pPr>
            <a:r>
              <a:rPr lang="en-US" sz="2400" b="1" dirty="0">
                <a:latin typeface="Arial" panose="020B0604020202020204" pitchFamily="34" charset="0"/>
                <a:cs typeface="Arial" panose="020B0604020202020204" pitchFamily="34" charset="0"/>
              </a:rPr>
              <a:t>Future work</a:t>
            </a:r>
          </a:p>
        </p:txBody>
      </p:sp>
      <p:sp>
        <p:nvSpPr>
          <p:cNvPr id="15" name="Text 13"/>
          <p:cNvSpPr/>
          <p:nvPr/>
        </p:nvSpPr>
        <p:spPr>
          <a:xfrm>
            <a:off x="1599962" y="6920865"/>
            <a:ext cx="6885265" cy="602218"/>
          </a:xfrm>
          <a:prstGeom prst="rect">
            <a:avLst/>
          </a:prstGeom>
          <a:noFill/>
          <a:ln/>
        </p:spPr>
        <p:txBody>
          <a:bodyPr wrap="square" lIns="0" tIns="0" rIns="0" bIns="0" rtlCol="0" anchor="t"/>
          <a:lstStyle/>
          <a:p>
            <a:pPr marL="0" indent="0" algn="l">
              <a:lnSpc>
                <a:spcPts val="2350"/>
              </a:lnSpc>
              <a:buNone/>
            </a:pPr>
            <a:r>
              <a:rPr lang="en-US" sz="1600" dirty="0">
                <a:solidFill>
                  <a:srgbClr val="2B3541"/>
                </a:solidFill>
                <a:latin typeface="Arial" panose="020B0604020202020204" pitchFamily="34" charset="0"/>
                <a:ea typeface="Funnel Sans" pitchFamily="34" charset="-122"/>
                <a:cs typeface="Arial" panose="020B0604020202020204" pitchFamily="34" charset="0"/>
              </a:rPr>
              <a:t>We create </a:t>
            </a:r>
            <a:r>
              <a:rPr lang="en-US" sz="1600" b="1" dirty="0">
                <a:solidFill>
                  <a:srgbClr val="2B3541"/>
                </a:solidFill>
                <a:latin typeface="Arial" panose="020B0604020202020204" pitchFamily="34" charset="0"/>
                <a:ea typeface="Funnel Sans" pitchFamily="34" charset="-122"/>
                <a:cs typeface="Arial" panose="020B0604020202020204" pitchFamily="34" charset="0"/>
              </a:rPr>
              <a:t>correlation columns</a:t>
            </a:r>
            <a:r>
              <a:rPr lang="en-US" sz="1600" dirty="0">
                <a:solidFill>
                  <a:srgbClr val="2B3541"/>
                </a:solidFill>
                <a:latin typeface="Arial" panose="020B0604020202020204" pitchFamily="34" charset="0"/>
                <a:ea typeface="Funnel Sans" pitchFamily="34" charset="-122"/>
                <a:cs typeface="Arial" panose="020B0604020202020204" pitchFamily="34" charset="0"/>
              </a:rPr>
              <a:t> using advanced normalization techniques to identify and leverage inter-company relationships across diverse sectors.</a:t>
            </a:r>
            <a:endParaRPr lang="en-US" sz="1600" dirty="0">
              <a:latin typeface="Arial" panose="020B0604020202020204" pitchFamily="34" charset="0"/>
              <a:cs typeface="Arial" panose="020B0604020202020204" pitchFamily="34" charset="0"/>
            </a:endParaRPr>
          </a:p>
        </p:txBody>
      </p:sp>
      <p:pic>
        <p:nvPicPr>
          <p:cNvPr id="16" name="Image 0" descr="preencoded.png"/>
          <p:cNvPicPr>
            <a:picLocks noChangeAspect="1"/>
          </p:cNvPicPr>
          <p:nvPr/>
        </p:nvPicPr>
        <p:blipFill>
          <a:blip r:embed="rId3"/>
          <a:stretch>
            <a:fillRect/>
          </a:stretch>
        </p:blipFill>
        <p:spPr>
          <a:xfrm>
            <a:off x="9144000" y="0"/>
            <a:ext cx="5486400" cy="8229600"/>
          </a:xfrm>
          <a:prstGeom prst="rect">
            <a:avLst/>
          </a:prstGeom>
        </p:spPr>
      </p:pic>
    </p:spTree>
    <p:extLst>
      <p:ext uri="{BB962C8B-B14F-4D97-AF65-F5344CB8AC3E}">
        <p14:creationId xmlns:p14="http://schemas.microsoft.com/office/powerpoint/2010/main" val="1836616028"/>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Droplet</Template>
  <TotalTime>558</TotalTime>
  <Words>974</Words>
  <Application>Microsoft Office PowerPoint</Application>
  <PresentationFormat>Custom</PresentationFormat>
  <Paragraphs>86</Paragraphs>
  <Slides>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Funnel Sans</vt:lpstr>
      <vt:lpstr>Funnel Display</vt:lpstr>
      <vt:lpstr>Wingdings</vt:lpstr>
      <vt:lpstr>Arial</vt:lpstr>
      <vt:lpstr>Tw Cen MT</vt:lpstr>
      <vt:lpstr>Calibri</vt:lpstr>
      <vt:lpstr>Droplet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LENOVO</dc:creator>
  <cp:lastModifiedBy>LENOVO</cp:lastModifiedBy>
  <cp:revision>35</cp:revision>
  <dcterms:created xsi:type="dcterms:W3CDTF">2025-07-12T07:47:25Z</dcterms:created>
  <dcterms:modified xsi:type="dcterms:W3CDTF">2025-07-15T10:04:26Z</dcterms:modified>
</cp:coreProperties>
</file>